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7" r:id="rId2"/>
    <p:sldId id="258" r:id="rId3"/>
    <p:sldId id="259" r:id="rId4"/>
    <p:sldId id="260"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618" y="-19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E94B3D-556F-4808-82D0-D451C9685F2A}" type="datetimeFigureOut">
              <a:rPr lang="en-US" smtClean="0"/>
              <a:t>1/31/2016</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F8D2B3-B8A8-4D35-94C0-ADDC5BD8FFC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9AE8D2D-F0DE-4417-BB38-2E8D0C3288C5}" type="slidenum">
              <a:rPr lang="en-US" smtClean="0">
                <a:solidFill>
                  <a:prstClr val="black"/>
                </a:solidFill>
              </a:rPr>
              <a:pPr/>
              <a:t>1</a:t>
            </a:fld>
            <a:endParaRPr lang="en-US">
              <a:solidFill>
                <a:prstClr val="black"/>
              </a:solidFill>
            </a:endParaRPr>
          </a:p>
        </p:txBody>
      </p:sp>
    </p:spTree>
    <p:extLst>
      <p:ext uri="{BB962C8B-B14F-4D97-AF65-F5344CB8AC3E}">
        <p14:creationId xmlns="" xmlns:p14="http://schemas.microsoft.com/office/powerpoint/2010/main" val="1899178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EE425-2A5F-48CE-BCEB-2348A18A8733}" type="datetimeFigureOut">
              <a:rPr lang="en-US" smtClean="0">
                <a:solidFill>
                  <a:prstClr val="black">
                    <a:tint val="75000"/>
                  </a:prstClr>
                </a:solidFill>
              </a:rPr>
              <a:pPr/>
              <a:t>1/29/2016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EE425-2A5F-48CE-BCEB-2348A18A8733}" type="datetimeFigureOut">
              <a:rPr lang="en-US" smtClean="0">
                <a:solidFill>
                  <a:prstClr val="black">
                    <a:tint val="75000"/>
                  </a:prstClr>
                </a:solidFill>
              </a:rPr>
              <a:pPr/>
              <a:t>1/29/2016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EE425-2A5F-48CE-BCEB-2348A18A8733}" type="datetimeFigureOut">
              <a:rPr lang="en-US" smtClean="0">
                <a:solidFill>
                  <a:prstClr val="black">
                    <a:tint val="75000"/>
                  </a:prstClr>
                </a:solidFill>
              </a:rPr>
              <a:pPr/>
              <a:t>1/29/2016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EE425-2A5F-48CE-BCEB-2348A18A8733}" type="datetimeFigureOut">
              <a:rPr lang="en-US" smtClean="0">
                <a:solidFill>
                  <a:prstClr val="black">
                    <a:tint val="75000"/>
                  </a:prstClr>
                </a:solidFill>
              </a:rPr>
              <a:pPr/>
              <a:t>1/29/2016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EE425-2A5F-48CE-BCEB-2348A18A8733}" type="datetimeFigureOut">
              <a:rPr lang="en-US" smtClean="0">
                <a:solidFill>
                  <a:prstClr val="black">
                    <a:tint val="75000"/>
                  </a:prstClr>
                </a:solidFill>
              </a:rPr>
              <a:pPr/>
              <a:t>1/29/2016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EE425-2A5F-48CE-BCEB-2348A18A8733}" type="datetimeFigureOut">
              <a:rPr lang="en-US" smtClean="0">
                <a:solidFill>
                  <a:prstClr val="black">
                    <a:tint val="75000"/>
                  </a:prstClr>
                </a:solidFill>
              </a:rPr>
              <a:pPr/>
              <a:t>1/29/2016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EE425-2A5F-48CE-BCEB-2348A18A8733}" type="datetimeFigureOut">
              <a:rPr lang="en-US" smtClean="0">
                <a:solidFill>
                  <a:prstClr val="black">
                    <a:tint val="75000"/>
                  </a:prstClr>
                </a:solidFill>
              </a:rPr>
              <a:pPr/>
              <a:t>1/29/2016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EE425-2A5F-48CE-BCEB-2348A18A8733}" type="datetimeFigureOut">
              <a:rPr lang="en-US" smtClean="0">
                <a:solidFill>
                  <a:prstClr val="black">
                    <a:tint val="75000"/>
                  </a:prstClr>
                </a:solidFill>
              </a:rPr>
              <a:pPr/>
              <a:t>1/29/2016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EE425-2A5F-48CE-BCEB-2348A18A8733}" type="datetimeFigureOut">
              <a:rPr lang="en-US" smtClean="0">
                <a:solidFill>
                  <a:prstClr val="black">
                    <a:tint val="75000"/>
                  </a:prstClr>
                </a:solidFill>
              </a:rPr>
              <a:pPr/>
              <a:t>1/29/2016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EE425-2A5F-48CE-BCEB-2348A18A8733}" type="datetimeFigureOut">
              <a:rPr lang="en-US" smtClean="0">
                <a:solidFill>
                  <a:prstClr val="black">
                    <a:tint val="75000"/>
                  </a:prstClr>
                </a:solidFill>
              </a:rPr>
              <a:pPr/>
              <a:t>1/29/2016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EE425-2A5F-48CE-BCEB-2348A18A8733}" type="datetimeFigureOut">
              <a:rPr lang="en-US" smtClean="0">
                <a:solidFill>
                  <a:prstClr val="black">
                    <a:tint val="75000"/>
                  </a:prstClr>
                </a:solidFill>
              </a:rPr>
              <a:pPr/>
              <a:t>1/29/2016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41EE425-2A5F-48CE-BCEB-2348A18A8733}" type="datetimeFigureOut">
              <a:rPr lang="en-US" smtClean="0">
                <a:solidFill>
                  <a:prstClr val="black">
                    <a:tint val="75000"/>
                  </a:prstClr>
                </a:solidFill>
              </a:rPr>
              <a:pPr/>
              <a:t>1/29/2016</a:t>
            </a:fld>
            <a:endParaRPr lang="en-US">
              <a:solidFill>
                <a:prstClr val="black">
                  <a:tint val="75000"/>
                </a:prstClr>
              </a:solidFill>
            </a:endParaRPr>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BDDE442-609C-4DB8-8B10-AFC0DE0B7BAD}"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1466460"/>
            <a:ext cx="4373218" cy="1938992"/>
          </a:xfrm>
          <a:prstGeom prst="rect">
            <a:avLst/>
          </a:prstGeom>
          <a:noFill/>
        </p:spPr>
        <p:txBody>
          <a:bodyPr wrap="square" rtlCol="0">
            <a:spAutoFit/>
          </a:bodyPr>
          <a:lstStyle/>
          <a:p>
            <a:pPr algn="just"/>
            <a:r>
              <a:rPr lang="en-US" sz="1200" dirty="0">
                <a:solidFill>
                  <a:prstClr val="black"/>
                </a:solidFill>
              </a:rPr>
              <a:t>Lab work serves many purposes for the beginning student in chemistry. It may teach you a technique, demonstrate a reaction, illustrate a principle, or allow you to analyze a problem and try to find your own solution. The purpose of lab is never just to fill in the blanks on the lab report, but rather to learn something. A good rule is "if you don't understand it, don't write it down." The lab is an ideal place to ask questions of the instructor, or discuss ideas with fellow students. Chemistry students are fortunate to have the opportunity to obtain some "hands on" experience and try to relate it to the topics presented in lecture.</a:t>
            </a:r>
          </a:p>
        </p:txBody>
      </p:sp>
      <p:sp>
        <p:nvSpPr>
          <p:cNvPr id="14" name="Rectangle 13"/>
          <p:cNvSpPr/>
          <p:nvPr/>
        </p:nvSpPr>
        <p:spPr>
          <a:xfrm>
            <a:off x="1677971" y="-47962"/>
            <a:ext cx="5180029" cy="698012"/>
          </a:xfrm>
          <a:prstGeom prst="rect">
            <a:avLst/>
          </a:prstGeom>
          <a:noFill/>
        </p:spPr>
        <p:txBody>
          <a:bodyPr wrap="square" lIns="91440" tIns="45720" rIns="91440" bIns="45720">
            <a:spAutoFit/>
          </a:bodyPr>
          <a:lstStyle/>
          <a:p>
            <a:pPr algn="ctr">
              <a:lnSpc>
                <a:spcPct val="80000"/>
              </a:lnSpc>
            </a:pPr>
            <a:r>
              <a:rPr lang="en-US" sz="4800" b="1" dirty="0">
                <a:ln w="17780" cmpd="sng">
                  <a:solidFill>
                    <a:srgbClr val="4F81BD">
                      <a:tint val="3000"/>
                    </a:srgbClr>
                  </a:solidFill>
                  <a:prstDash val="solid"/>
                  <a:miter lim="800000"/>
                </a:ln>
                <a:gradFill>
                  <a:gsLst>
                    <a:gs pos="10000">
                      <a:srgbClr val="C00000"/>
                    </a:gs>
                    <a:gs pos="90000">
                      <a:srgbClr val="F79646"/>
                    </a:gs>
                  </a:gsLst>
                  <a:lin ang="5400000"/>
                </a:gradFill>
                <a:effectLst>
                  <a:outerShdw blurRad="55000" dist="50800" dir="5400000" algn="tl">
                    <a:srgbClr val="000000">
                      <a:alpha val="33000"/>
                    </a:srgbClr>
                  </a:outerShdw>
                </a:effectLst>
              </a:rPr>
              <a:t>Lab 1: Orientation</a:t>
            </a:r>
            <a:endParaRPr lang="en-US" sz="4800" b="1" dirty="0">
              <a:ln w="17780" cmpd="sng">
                <a:solidFill>
                  <a:srgbClr val="4F81BD">
                    <a:tint val="3000"/>
                  </a:srgbClr>
                </a:solidFill>
                <a:prstDash val="solid"/>
                <a:miter lim="800000"/>
              </a:ln>
              <a:gradFill>
                <a:gsLst>
                  <a:gs pos="10000">
                    <a:srgbClr val="C00000"/>
                  </a:gs>
                  <a:gs pos="90000">
                    <a:srgbClr val="F79646"/>
                  </a:gs>
                </a:gsLst>
                <a:lin ang="5400000"/>
              </a:gradFill>
              <a:effectLst>
                <a:outerShdw blurRad="55000" dist="50800" dir="5400000" algn="tl">
                  <a:srgbClr val="000000">
                    <a:alpha val="33000"/>
                  </a:srgbClr>
                </a:outerShdw>
              </a:effectLst>
            </a:endParaRPr>
          </a:p>
        </p:txBody>
      </p:sp>
      <p:sp>
        <p:nvSpPr>
          <p:cNvPr id="16" name="TextBox 15"/>
          <p:cNvSpPr txBox="1"/>
          <p:nvPr/>
        </p:nvSpPr>
        <p:spPr>
          <a:xfrm>
            <a:off x="1966753" y="531795"/>
            <a:ext cx="4579704" cy="590931"/>
          </a:xfrm>
          <a:prstGeom prst="rect">
            <a:avLst/>
          </a:prstGeom>
          <a:noFill/>
          <a:ln>
            <a:noFill/>
          </a:ln>
        </p:spPr>
        <p:txBody>
          <a:bodyPr wrap="square" rtlCol="0">
            <a:spAutoFit/>
          </a:bodyPr>
          <a:lstStyle/>
          <a:p>
            <a:pPr algn="ctr">
              <a:lnSpc>
                <a:spcPct val="80000"/>
              </a:lnSpc>
            </a:pPr>
            <a:r>
              <a:rPr lang="en-US" sz="2000" dirty="0">
                <a:solidFill>
                  <a:prstClr val="black"/>
                </a:solidFill>
              </a:rPr>
              <a:t>Introduction, Lab Safety, Policies, First aid, Hazard Identification</a:t>
            </a:r>
          </a:p>
        </p:txBody>
      </p:sp>
      <p:sp>
        <p:nvSpPr>
          <p:cNvPr id="18" name="TextBox 17"/>
          <p:cNvSpPr txBox="1"/>
          <p:nvPr/>
        </p:nvSpPr>
        <p:spPr>
          <a:xfrm>
            <a:off x="5" y="5561092"/>
            <a:ext cx="4723070" cy="1415772"/>
          </a:xfrm>
          <a:prstGeom prst="rect">
            <a:avLst/>
          </a:prstGeom>
          <a:noFill/>
        </p:spPr>
        <p:txBody>
          <a:bodyPr wrap="square" rtlCol="0">
            <a:spAutoFit/>
          </a:bodyPr>
          <a:lstStyle/>
          <a:p>
            <a:r>
              <a:rPr lang="en-US" sz="1400" b="1" dirty="0">
                <a:solidFill>
                  <a:prstClr val="black"/>
                </a:solidFill>
              </a:rPr>
              <a:t>Personal Safety</a:t>
            </a:r>
          </a:p>
          <a:p>
            <a:pPr marL="111125" indent="-111125">
              <a:buFont typeface="Arial" pitchFamily="34" charset="0"/>
              <a:buChar char="•"/>
            </a:pPr>
            <a:r>
              <a:rPr lang="en-US" sz="1200" b="1" dirty="0">
                <a:solidFill>
                  <a:prstClr val="black"/>
                </a:solidFill>
              </a:rPr>
              <a:t>Be</a:t>
            </a:r>
            <a:r>
              <a:rPr lang="en-US" sz="1200" dirty="0">
                <a:solidFill>
                  <a:prstClr val="black"/>
                </a:solidFill>
              </a:rPr>
              <a:t> </a:t>
            </a:r>
            <a:r>
              <a:rPr lang="en-US" sz="1200" b="1" dirty="0">
                <a:solidFill>
                  <a:prstClr val="black"/>
                </a:solidFill>
              </a:rPr>
              <a:t>prepared</a:t>
            </a:r>
            <a:r>
              <a:rPr lang="en-US" sz="1200" dirty="0">
                <a:solidFill>
                  <a:prstClr val="black"/>
                </a:solidFill>
              </a:rPr>
              <a:t>. Read the experiment. If you have questions about the procedure, ask your instructor. Think ahead to organize your time and your work area. </a:t>
            </a:r>
          </a:p>
          <a:p>
            <a:pPr marL="111125" indent="-111125">
              <a:buFont typeface="Arial" pitchFamily="34" charset="0"/>
              <a:buChar char="•"/>
            </a:pPr>
            <a:r>
              <a:rPr lang="en-US" sz="1200" dirty="0">
                <a:solidFill>
                  <a:prstClr val="black"/>
                </a:solidFill>
              </a:rPr>
              <a:t>Do not come to lab if you are taking </a:t>
            </a:r>
            <a:r>
              <a:rPr lang="en-US" sz="1200" b="1" dirty="0">
                <a:solidFill>
                  <a:prstClr val="black"/>
                </a:solidFill>
              </a:rPr>
              <a:t>medication that may interfere</a:t>
            </a:r>
            <a:r>
              <a:rPr lang="en-US" sz="1200" dirty="0">
                <a:solidFill>
                  <a:prstClr val="black"/>
                </a:solidFill>
              </a:rPr>
              <a:t> with your performance in lab. This includes decongestants or other medication that makes you drowsy. </a:t>
            </a:r>
            <a:endParaRPr lang="en-US" sz="1200" dirty="0">
              <a:solidFill>
                <a:prstClr val="black"/>
              </a:solidFill>
            </a:endParaRPr>
          </a:p>
        </p:txBody>
      </p:sp>
      <p:grpSp>
        <p:nvGrpSpPr>
          <p:cNvPr id="2" name="Group 11"/>
          <p:cNvGrpSpPr/>
          <p:nvPr/>
        </p:nvGrpSpPr>
        <p:grpSpPr>
          <a:xfrm>
            <a:off x="28280" y="-47136"/>
            <a:ext cx="1564849" cy="1251879"/>
            <a:chOff x="0" y="0"/>
            <a:chExt cx="1143000" cy="914400"/>
          </a:xfrm>
        </p:grpSpPr>
        <p:sp>
          <p:nvSpPr>
            <p:cNvPr id="10" name="Rectangle 9"/>
            <p:cNvSpPr/>
            <p:nvPr/>
          </p:nvSpPr>
          <p:spPr>
            <a:xfrm>
              <a:off x="0" y="32658"/>
              <a:ext cx="1143000" cy="822960"/>
            </a:xfrm>
            <a:prstGeom prst="rect">
              <a:avLst/>
            </a:prstGeom>
            <a:gradFill flip="none" rotWithShape="1">
              <a:gsLst>
                <a:gs pos="0">
                  <a:srgbClr val="0070C0"/>
                </a:gs>
                <a:gs pos="64000">
                  <a:srgbClr val="F8598A"/>
                </a:gs>
                <a:gs pos="100000">
                  <a:srgbClr val="FFFF00"/>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1" name="Picture 22" descr="http://www.chemistryland.com/CHM107Lab/SafetyTutorial1/SmallNFPAsign231.gif"/>
            <p:cNvPicPr>
              <a:picLocks noChangeAspect="1" noChangeArrowheads="1"/>
            </p:cNvPicPr>
            <p:nvPr/>
          </p:nvPicPr>
          <p:blipFill>
            <a:blip r:embed="rId3" cstate="print"/>
            <a:srcRect/>
            <a:stretch>
              <a:fillRect/>
            </a:stretch>
          </p:blipFill>
          <p:spPr bwMode="auto">
            <a:xfrm>
              <a:off x="94928" y="0"/>
              <a:ext cx="953145" cy="914400"/>
            </a:xfrm>
            <a:prstGeom prst="rect">
              <a:avLst/>
            </a:prstGeom>
            <a:noFill/>
          </p:spPr>
        </p:pic>
      </p:grpSp>
      <p:sp>
        <p:nvSpPr>
          <p:cNvPr id="13" name="Rectangle 12"/>
          <p:cNvSpPr/>
          <p:nvPr/>
        </p:nvSpPr>
        <p:spPr>
          <a:xfrm>
            <a:off x="2442041" y="1148991"/>
            <a:ext cx="1973919" cy="295466"/>
          </a:xfrm>
          <a:prstGeom prst="rect">
            <a:avLst/>
          </a:prstGeom>
          <a:noFill/>
        </p:spPr>
        <p:txBody>
          <a:bodyPr wrap="square" lIns="0" tIns="0" rIns="0" bIns="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lnSpc>
                <a:spcPct val="80000"/>
              </a:lnSpc>
            </a:pPr>
            <a:r>
              <a:rPr lang="en-US" sz="2400" b="1" spc="50" dirty="0">
                <a:ln w="11430"/>
                <a:solidFill>
                  <a:srgbClr val="03D1ED"/>
                </a:solidFill>
                <a:effectLst>
                  <a:outerShdw blurRad="76200" dist="50800" dir="5400000" algn="tl" rotWithShape="0">
                    <a:srgbClr val="000000">
                      <a:alpha val="65000"/>
                    </a:srgbClr>
                  </a:outerShdw>
                </a:effectLst>
              </a:rPr>
              <a:t>Introduction</a:t>
            </a:r>
            <a:endParaRPr lang="en-US" sz="2400" b="1" spc="50" dirty="0">
              <a:ln w="11430"/>
              <a:solidFill>
                <a:srgbClr val="03D1ED"/>
              </a:solidFill>
              <a:effectLst>
                <a:outerShdw blurRad="76200" dist="50800" dir="5400000" algn="tl" rotWithShape="0">
                  <a:srgbClr val="000000">
                    <a:alpha val="65000"/>
                  </a:srgbClr>
                </a:outerShdw>
              </a:effectLst>
            </a:endParaRPr>
          </a:p>
        </p:txBody>
      </p:sp>
      <p:pic>
        <p:nvPicPr>
          <p:cNvPr id="88066" name="Picture 2" descr="students in lab"/>
          <p:cNvPicPr>
            <a:picLocks noChangeAspect="1" noChangeArrowheads="1"/>
          </p:cNvPicPr>
          <p:nvPr/>
        </p:nvPicPr>
        <p:blipFill>
          <a:blip r:embed="rId4" cstate="print"/>
          <a:srcRect/>
          <a:stretch>
            <a:fillRect/>
          </a:stretch>
        </p:blipFill>
        <p:spPr bwMode="auto">
          <a:xfrm>
            <a:off x="4379924" y="1520751"/>
            <a:ext cx="2478075" cy="1858556"/>
          </a:xfrm>
          <a:prstGeom prst="rect">
            <a:avLst/>
          </a:prstGeom>
          <a:noFill/>
        </p:spPr>
      </p:pic>
      <p:sp>
        <p:nvSpPr>
          <p:cNvPr id="15" name="TextBox 14"/>
          <p:cNvSpPr txBox="1"/>
          <p:nvPr/>
        </p:nvSpPr>
        <p:spPr>
          <a:xfrm>
            <a:off x="0" y="3407903"/>
            <a:ext cx="6858000" cy="830997"/>
          </a:xfrm>
          <a:prstGeom prst="rect">
            <a:avLst/>
          </a:prstGeom>
          <a:noFill/>
        </p:spPr>
        <p:txBody>
          <a:bodyPr wrap="square" rtlCol="0">
            <a:spAutoFit/>
          </a:bodyPr>
          <a:lstStyle/>
          <a:p>
            <a:pPr algn="just"/>
            <a:r>
              <a:rPr lang="en-US" sz="1200" dirty="0">
                <a:solidFill>
                  <a:prstClr val="black"/>
                </a:solidFill>
              </a:rPr>
              <a:t>To get the full value out of lab, you must read the experiment ahead of time. Allow approximately an hour to read the experiment thoroughly. Try to visualize what you will be doing, and to anticipate problem areas. If directions are not clear, make notations in the margin and ask the instructor </a:t>
            </a:r>
            <a:r>
              <a:rPr lang="en-US" sz="1200" dirty="0">
                <a:solidFill>
                  <a:srgbClr val="C00000"/>
                </a:solidFill>
              </a:rPr>
              <a:t>(but don’t write on the pages printed in color)</a:t>
            </a:r>
            <a:r>
              <a:rPr lang="en-US" sz="1200" dirty="0">
                <a:solidFill>
                  <a:prstClr val="black"/>
                </a:solidFill>
              </a:rPr>
              <a:t> just black and white pages.</a:t>
            </a:r>
          </a:p>
        </p:txBody>
      </p:sp>
      <p:sp>
        <p:nvSpPr>
          <p:cNvPr id="17" name="Rectangle 16"/>
          <p:cNvSpPr/>
          <p:nvPr/>
        </p:nvSpPr>
        <p:spPr>
          <a:xfrm>
            <a:off x="2283015" y="5507632"/>
            <a:ext cx="1973919" cy="302840"/>
          </a:xfrm>
          <a:prstGeom prst="rect">
            <a:avLst/>
          </a:prstGeom>
          <a:noFill/>
        </p:spPr>
        <p:txBody>
          <a:bodyPr wrap="square" lIns="0" tIns="0" rIns="0" bIns="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lnSpc>
                <a:spcPct val="80000"/>
              </a:lnSpc>
            </a:pPr>
            <a:r>
              <a:rPr lang="en-US" sz="2400" b="1" spc="50" dirty="0">
                <a:ln w="11430"/>
                <a:solidFill>
                  <a:srgbClr val="03D1ED"/>
                </a:solidFill>
                <a:effectLst>
                  <a:outerShdw blurRad="76200" dist="50800" dir="5400000" algn="tl" rotWithShape="0">
                    <a:srgbClr val="000000">
                      <a:alpha val="65000"/>
                    </a:srgbClr>
                  </a:outerShdw>
                </a:effectLst>
              </a:rPr>
              <a:t>Lab Safety</a:t>
            </a:r>
            <a:endParaRPr lang="en-US" sz="2400" b="1" spc="50" dirty="0">
              <a:ln w="11430"/>
              <a:solidFill>
                <a:srgbClr val="03D1ED"/>
              </a:solidFill>
              <a:effectLst>
                <a:outerShdw blurRad="76200" dist="50800" dir="5400000" algn="tl" rotWithShape="0">
                  <a:srgbClr val="000000">
                    <a:alpha val="65000"/>
                  </a:srgbClr>
                </a:outerShdw>
              </a:effectLst>
            </a:endParaRPr>
          </a:p>
        </p:txBody>
      </p:sp>
      <p:pic>
        <p:nvPicPr>
          <p:cNvPr id="19" name="Picture 2" descr="Girl with hands on head"/>
          <p:cNvPicPr>
            <a:picLocks noChangeAspect="1" noChangeArrowheads="1"/>
          </p:cNvPicPr>
          <p:nvPr/>
        </p:nvPicPr>
        <p:blipFill>
          <a:blip r:embed="rId5" cstate="print"/>
          <a:srcRect/>
          <a:stretch>
            <a:fillRect/>
          </a:stretch>
        </p:blipFill>
        <p:spPr bwMode="auto">
          <a:xfrm>
            <a:off x="0" y="4288282"/>
            <a:ext cx="1574358" cy="1176085"/>
          </a:xfrm>
          <a:prstGeom prst="rect">
            <a:avLst/>
          </a:prstGeom>
          <a:noFill/>
        </p:spPr>
      </p:pic>
      <p:sp>
        <p:nvSpPr>
          <p:cNvPr id="20" name="TextBox 19"/>
          <p:cNvSpPr txBox="1"/>
          <p:nvPr/>
        </p:nvSpPr>
        <p:spPr>
          <a:xfrm>
            <a:off x="1622066" y="4204362"/>
            <a:ext cx="5180277" cy="1277273"/>
          </a:xfrm>
          <a:prstGeom prst="rect">
            <a:avLst/>
          </a:prstGeom>
          <a:noFill/>
        </p:spPr>
        <p:txBody>
          <a:bodyPr wrap="square" rtlCol="0">
            <a:spAutoFit/>
          </a:bodyPr>
          <a:lstStyle/>
          <a:p>
            <a:pPr>
              <a:spcAft>
                <a:spcPts val="600"/>
              </a:spcAft>
            </a:pPr>
            <a:r>
              <a:rPr lang="en-US" sz="1200" b="1" dirty="0">
                <a:solidFill>
                  <a:prstClr val="black"/>
                </a:solidFill>
              </a:rPr>
              <a:t>Extra Help:</a:t>
            </a:r>
            <a:r>
              <a:rPr lang="en-US" sz="1200" dirty="0">
                <a:solidFill>
                  <a:prstClr val="black"/>
                </a:solidFill>
              </a:rPr>
              <a:t>   If you require extra help with lab (or with lecture), the Learning Commons in the lower level of the library has tutors.   Also, the chemistry department hires student tutors to help you.  Most instructors have office hours or will make appointments for tutoring.  </a:t>
            </a:r>
          </a:p>
          <a:p>
            <a:r>
              <a:rPr lang="en-US" sz="1200" dirty="0">
                <a:solidFill>
                  <a:prstClr val="black"/>
                </a:solidFill>
              </a:rPr>
              <a:t>Do not procrastinate! Extra time spent learning the basics in the first 3 weeks will pay off later in the semester.   </a:t>
            </a:r>
          </a:p>
        </p:txBody>
      </p:sp>
      <p:pic>
        <p:nvPicPr>
          <p:cNvPr id="1026" name="Picture 2" descr="E:\ChemistryLand\CHM107LLhybrid\1. Lab Orientation\StudentWearingGoggles.jpg"/>
          <p:cNvPicPr>
            <a:picLocks noChangeAspect="1" noChangeArrowheads="1"/>
          </p:cNvPicPr>
          <p:nvPr/>
        </p:nvPicPr>
        <p:blipFill>
          <a:blip r:embed="rId6" cstate="print"/>
          <a:srcRect/>
          <a:stretch>
            <a:fillRect/>
          </a:stretch>
        </p:blipFill>
        <p:spPr bwMode="auto">
          <a:xfrm>
            <a:off x="5461550" y="7354956"/>
            <a:ext cx="1371600" cy="1696279"/>
          </a:xfrm>
          <a:prstGeom prst="rect">
            <a:avLst/>
          </a:prstGeom>
          <a:noFill/>
        </p:spPr>
      </p:pic>
      <p:pic>
        <p:nvPicPr>
          <p:cNvPr id="1028" name="Picture 4" descr="https://i.ytimg.com/vi/RTLlKuVPWzk/maxresdefault.jpg"/>
          <p:cNvPicPr>
            <a:picLocks noChangeAspect="1" noChangeArrowheads="1"/>
          </p:cNvPicPr>
          <p:nvPr/>
        </p:nvPicPr>
        <p:blipFill>
          <a:blip r:embed="rId7" cstate="print">
            <a:lum bright="9000" contrast="8000"/>
          </a:blip>
          <a:srcRect/>
          <a:stretch>
            <a:fillRect/>
          </a:stretch>
        </p:blipFill>
        <p:spPr bwMode="auto">
          <a:xfrm>
            <a:off x="4651513" y="5327126"/>
            <a:ext cx="2214438" cy="1543050"/>
          </a:xfrm>
          <a:prstGeom prst="rect">
            <a:avLst/>
          </a:prstGeom>
          <a:noFill/>
        </p:spPr>
      </p:pic>
      <p:sp>
        <p:nvSpPr>
          <p:cNvPr id="22" name="TextBox 21"/>
          <p:cNvSpPr txBox="1"/>
          <p:nvPr/>
        </p:nvSpPr>
        <p:spPr>
          <a:xfrm>
            <a:off x="0" y="6866429"/>
            <a:ext cx="6858000" cy="2123658"/>
          </a:xfrm>
          <a:prstGeom prst="rect">
            <a:avLst/>
          </a:prstGeom>
          <a:noFill/>
        </p:spPr>
        <p:txBody>
          <a:bodyPr wrap="square" rtlCol="0">
            <a:spAutoFit/>
          </a:bodyPr>
          <a:lstStyle/>
          <a:p>
            <a:pPr marL="111125" indent="-111125">
              <a:buFont typeface="Arial" pitchFamily="34" charset="0"/>
              <a:buChar char="•"/>
            </a:pPr>
            <a:r>
              <a:rPr lang="en-US" sz="1200" b="1" dirty="0">
                <a:solidFill>
                  <a:prstClr val="black"/>
                </a:solidFill>
              </a:rPr>
              <a:t>Do come properly dressed</a:t>
            </a:r>
            <a:r>
              <a:rPr lang="en-US" sz="1200" dirty="0">
                <a:solidFill>
                  <a:prstClr val="black"/>
                </a:solidFill>
              </a:rPr>
              <a:t> for lab. You should wear an apron, smock, or old clothes to lab. Shoes should be comfortable, and long hair tied back. </a:t>
            </a:r>
            <a:r>
              <a:rPr lang="en-US" sz="1200" b="1" dirty="0">
                <a:solidFill>
                  <a:prstClr val="black"/>
                </a:solidFill>
              </a:rPr>
              <a:t>Contact</a:t>
            </a:r>
            <a:r>
              <a:rPr lang="en-US" sz="1200" dirty="0">
                <a:solidFill>
                  <a:prstClr val="black"/>
                </a:solidFill>
              </a:rPr>
              <a:t> </a:t>
            </a:r>
            <a:r>
              <a:rPr lang="en-US" sz="1200" b="1" dirty="0">
                <a:solidFill>
                  <a:prstClr val="black"/>
                </a:solidFill>
              </a:rPr>
              <a:t>lenses</a:t>
            </a:r>
            <a:r>
              <a:rPr lang="en-US" sz="1200" dirty="0">
                <a:solidFill>
                  <a:prstClr val="black"/>
                </a:solidFill>
              </a:rPr>
              <a:t> should only be worn as a last resort!  If chemicals enter the eye, they quickly migrate behind the lens, and cause eye damage before </a:t>
            </a:r>
            <a:br>
              <a:rPr lang="en-US" sz="1200" dirty="0">
                <a:solidFill>
                  <a:prstClr val="black"/>
                </a:solidFill>
              </a:rPr>
            </a:br>
            <a:r>
              <a:rPr lang="en-US" sz="1200" dirty="0">
                <a:solidFill>
                  <a:prstClr val="black"/>
                </a:solidFill>
              </a:rPr>
              <a:t>the lens can be removed.  Soft lenses have the additional disadvantage of being </a:t>
            </a:r>
            <a:br>
              <a:rPr lang="en-US" sz="1200" dirty="0">
                <a:solidFill>
                  <a:prstClr val="black"/>
                </a:solidFill>
              </a:rPr>
            </a:br>
            <a:r>
              <a:rPr lang="en-US" sz="1200" dirty="0">
                <a:solidFill>
                  <a:prstClr val="black"/>
                </a:solidFill>
              </a:rPr>
              <a:t>attacked by organic solvents. If possible, wear regular prescription glasses. If you </a:t>
            </a:r>
            <a:br>
              <a:rPr lang="en-US" sz="1200" dirty="0">
                <a:solidFill>
                  <a:prstClr val="black"/>
                </a:solidFill>
              </a:rPr>
            </a:br>
            <a:r>
              <a:rPr lang="en-US" sz="1200" dirty="0">
                <a:solidFill>
                  <a:prstClr val="black"/>
                </a:solidFill>
              </a:rPr>
              <a:t>must wear contact lenses, check to see that your goggles are tight-fitting and splash-</a:t>
            </a:r>
            <a:br>
              <a:rPr lang="en-US" sz="1200" dirty="0">
                <a:solidFill>
                  <a:prstClr val="black"/>
                </a:solidFill>
              </a:rPr>
            </a:br>
            <a:r>
              <a:rPr lang="en-US" sz="1200" dirty="0">
                <a:solidFill>
                  <a:prstClr val="black"/>
                </a:solidFill>
              </a:rPr>
              <a:t>protected. Also be sure to wash your hands thoroughly before removing goggles.</a:t>
            </a:r>
          </a:p>
          <a:p>
            <a:pPr marL="111125" indent="-111125">
              <a:buFont typeface="Arial" pitchFamily="34" charset="0"/>
              <a:buChar char="•"/>
            </a:pPr>
            <a:r>
              <a:rPr lang="en-US" sz="1200" b="1" dirty="0">
                <a:solidFill>
                  <a:prstClr val="black"/>
                </a:solidFill>
              </a:rPr>
              <a:t>Goggles must be worn in lab</a:t>
            </a:r>
            <a:r>
              <a:rPr lang="en-US" sz="1200" dirty="0">
                <a:solidFill>
                  <a:prstClr val="black"/>
                </a:solidFill>
              </a:rPr>
              <a:t> whenever </a:t>
            </a:r>
            <a:r>
              <a:rPr lang="en-US" sz="1200" b="1" dirty="0">
                <a:solidFill>
                  <a:prstClr val="black"/>
                </a:solidFill>
              </a:rPr>
              <a:t>anyone</a:t>
            </a:r>
            <a:r>
              <a:rPr lang="en-US" sz="1200" dirty="0">
                <a:solidFill>
                  <a:prstClr val="black"/>
                </a:solidFill>
              </a:rPr>
              <a:t> is doing any lab work!! </a:t>
            </a:r>
          </a:p>
          <a:p>
            <a:pPr marL="111125" indent="-111125">
              <a:buFont typeface="Arial" pitchFamily="34" charset="0"/>
              <a:buChar char="•"/>
            </a:pPr>
            <a:r>
              <a:rPr lang="en-US" sz="1200" dirty="0">
                <a:solidFill>
                  <a:prstClr val="black"/>
                </a:solidFill>
              </a:rPr>
              <a:t>There is absolutely </a:t>
            </a:r>
            <a:r>
              <a:rPr lang="en-US" sz="1200" b="1" dirty="0">
                <a:solidFill>
                  <a:prstClr val="black"/>
                </a:solidFill>
              </a:rPr>
              <a:t>no eating, drinking, or smoking</a:t>
            </a:r>
            <a:r>
              <a:rPr lang="en-US" sz="1200" dirty="0">
                <a:solidFill>
                  <a:prstClr val="black"/>
                </a:solidFill>
              </a:rPr>
              <a:t> allowed in the lab. You may </a:t>
            </a:r>
            <a:br>
              <a:rPr lang="en-US" sz="1200" dirty="0">
                <a:solidFill>
                  <a:prstClr val="black"/>
                </a:solidFill>
              </a:rPr>
            </a:br>
            <a:r>
              <a:rPr lang="en-US" sz="1200" dirty="0">
                <a:solidFill>
                  <a:prstClr val="black"/>
                </a:solidFill>
              </a:rPr>
              <a:t>leave lab for a break at any convenient time, after assuring that your experiment </a:t>
            </a:r>
            <a:br>
              <a:rPr lang="en-US" sz="1200" dirty="0">
                <a:solidFill>
                  <a:prstClr val="black"/>
                </a:solidFill>
              </a:rPr>
            </a:br>
            <a:r>
              <a:rPr lang="en-US" sz="1200" dirty="0">
                <a:solidFill>
                  <a:prstClr val="black"/>
                </a:solidFill>
              </a:rPr>
              <a:t>will be attended to by another student, and after notifying your instructor.</a:t>
            </a:r>
            <a:endParaRPr lang="en-US" sz="1200" dirty="0">
              <a:solidFill>
                <a:prstClr val="black"/>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73" name="Picture 9" descr="http://www.harborfreight.com/media/catalog/product/cache/1/image/9df78eab33525d08d6e5fb8d27136e95/i/m/image_23332.jpg"/>
          <p:cNvPicPr>
            <a:picLocks noChangeAspect="1" noChangeArrowheads="1"/>
          </p:cNvPicPr>
          <p:nvPr/>
        </p:nvPicPr>
        <p:blipFill>
          <a:blip r:embed="rId2" cstate="print"/>
          <a:srcRect/>
          <a:stretch>
            <a:fillRect/>
          </a:stretch>
        </p:blipFill>
        <p:spPr bwMode="auto">
          <a:xfrm>
            <a:off x="5561215" y="7498080"/>
            <a:ext cx="1296785" cy="1645920"/>
          </a:xfrm>
          <a:prstGeom prst="rect">
            <a:avLst/>
          </a:prstGeom>
          <a:noFill/>
        </p:spPr>
      </p:pic>
      <p:graphicFrame>
        <p:nvGraphicFramePr>
          <p:cNvPr id="13" name="Table 12"/>
          <p:cNvGraphicFramePr>
            <a:graphicFrameLocks noGrp="1"/>
          </p:cNvGraphicFramePr>
          <p:nvPr/>
        </p:nvGraphicFramePr>
        <p:xfrm>
          <a:off x="56382" y="2764471"/>
          <a:ext cx="6766560" cy="1586484"/>
        </p:xfrm>
        <a:graphic>
          <a:graphicData uri="http://schemas.openxmlformats.org/drawingml/2006/table">
            <a:tbl>
              <a:tblPr firstRow="1" bandRow="1">
                <a:tableStyleId>{5C22544A-7EE6-4342-B048-85BDC9FD1C3A}</a:tableStyleId>
              </a:tblPr>
              <a:tblGrid>
                <a:gridCol w="1149331"/>
                <a:gridCol w="1254266"/>
                <a:gridCol w="1686983"/>
                <a:gridCol w="2675980"/>
              </a:tblGrid>
              <a:tr h="370840">
                <a:tc>
                  <a:txBody>
                    <a:bodyPr/>
                    <a:lstStyle/>
                    <a:p>
                      <a:pPr algn="ctr">
                        <a:lnSpc>
                          <a:spcPct val="90000"/>
                        </a:lnSpc>
                      </a:pPr>
                      <a:r>
                        <a:rPr lang="en-US" sz="1400" dirty="0" smtClean="0"/>
                        <a:t>Blue</a:t>
                      </a:r>
                    </a:p>
                    <a:p>
                      <a:pPr>
                        <a:lnSpc>
                          <a:spcPct val="90000"/>
                        </a:lnSpc>
                      </a:pPr>
                      <a:r>
                        <a:rPr lang="en-US" sz="1200" dirty="0" smtClean="0"/>
                        <a:t>Health:</a:t>
                      </a:r>
                    </a:p>
                    <a:p>
                      <a:pPr marL="111125" indent="-111125">
                        <a:lnSpc>
                          <a:spcPct val="90000"/>
                        </a:lnSpc>
                      </a:pPr>
                      <a:r>
                        <a:rPr lang="en-US" sz="1100" dirty="0" smtClean="0"/>
                        <a:t>4-Extremely</a:t>
                      </a:r>
                      <a:r>
                        <a:rPr lang="en-US" sz="1100" baseline="0" dirty="0" smtClean="0"/>
                        <a:t> poisonous</a:t>
                      </a:r>
                    </a:p>
                    <a:p>
                      <a:pPr marL="112713" marR="0" indent="-112713" algn="l" defTabSz="914400" rtl="0" eaLnBrk="1" fontAlgn="auto" latinLnBrk="0" hangingPunct="1">
                        <a:lnSpc>
                          <a:spcPct val="90000"/>
                        </a:lnSpc>
                        <a:spcBef>
                          <a:spcPts val="0"/>
                        </a:spcBef>
                        <a:spcAft>
                          <a:spcPts val="0"/>
                        </a:spcAft>
                        <a:buClrTx/>
                        <a:buSzTx/>
                        <a:buFontTx/>
                        <a:buNone/>
                        <a:tabLst/>
                        <a:defRPr/>
                      </a:pPr>
                      <a:r>
                        <a:rPr lang="en-US" sz="1100" dirty="0" smtClean="0"/>
                        <a:t>3-Poisonous</a:t>
                      </a:r>
                    </a:p>
                    <a:p>
                      <a:pPr marL="112713" marR="0" indent="-112713" algn="l" defTabSz="914400" rtl="0" eaLnBrk="1" fontAlgn="auto" latinLnBrk="0" hangingPunct="1">
                        <a:lnSpc>
                          <a:spcPct val="90000"/>
                        </a:lnSpc>
                        <a:spcBef>
                          <a:spcPts val="0"/>
                        </a:spcBef>
                        <a:spcAft>
                          <a:spcPts val="0"/>
                        </a:spcAft>
                        <a:buClrTx/>
                        <a:buSzTx/>
                        <a:buFontTx/>
                        <a:buNone/>
                        <a:tabLst/>
                        <a:defRPr/>
                      </a:pPr>
                      <a:r>
                        <a:rPr lang="en-US" sz="1100" dirty="0" smtClean="0"/>
                        <a:t>2-Moderately toxic</a:t>
                      </a:r>
                    </a:p>
                    <a:p>
                      <a:pPr marL="112713" marR="0" indent="-112713" algn="l" defTabSz="914400" rtl="0" eaLnBrk="1" fontAlgn="auto" latinLnBrk="0" hangingPunct="1">
                        <a:lnSpc>
                          <a:spcPct val="90000"/>
                        </a:lnSpc>
                        <a:spcBef>
                          <a:spcPts val="0"/>
                        </a:spcBef>
                        <a:spcAft>
                          <a:spcPts val="0"/>
                        </a:spcAft>
                        <a:buClrTx/>
                        <a:buSzTx/>
                        <a:buFontTx/>
                        <a:buNone/>
                        <a:tabLst/>
                        <a:defRPr/>
                      </a:pPr>
                      <a:r>
                        <a:rPr lang="en-US" sz="1100" dirty="0" smtClean="0"/>
                        <a:t>1-Slightly toxic</a:t>
                      </a:r>
                    </a:p>
                    <a:p>
                      <a:pPr marL="112713" marR="0" indent="-112713" algn="l" defTabSz="914400" rtl="0" eaLnBrk="1" fontAlgn="auto" latinLnBrk="0" hangingPunct="1">
                        <a:lnSpc>
                          <a:spcPct val="90000"/>
                        </a:lnSpc>
                        <a:spcBef>
                          <a:spcPts val="0"/>
                        </a:spcBef>
                        <a:spcAft>
                          <a:spcPts val="0"/>
                        </a:spcAft>
                        <a:buClrTx/>
                        <a:buSzTx/>
                        <a:buFontTx/>
                        <a:buNone/>
                        <a:tabLst/>
                        <a:defRPr/>
                      </a:pPr>
                      <a:r>
                        <a:rPr lang="en-US" sz="1100" dirty="0" smtClean="0"/>
                        <a:t>0-Non-toxic</a:t>
                      </a:r>
                      <a:endParaRPr lang="en-US" sz="11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00FF"/>
                    </a:solidFill>
                  </a:tcPr>
                </a:tc>
                <a:tc>
                  <a:txBody>
                    <a:bodyPr/>
                    <a:lstStyle/>
                    <a:p>
                      <a:pPr algn="ctr">
                        <a:lnSpc>
                          <a:spcPct val="90000"/>
                        </a:lnSpc>
                      </a:pPr>
                      <a:r>
                        <a:rPr lang="en-US" sz="1400" dirty="0" smtClean="0">
                          <a:effectLst>
                            <a:outerShdw blurRad="50800" dist="38100" dir="2700000" algn="tl" rotWithShape="0">
                              <a:prstClr val="black">
                                <a:alpha val="90000"/>
                              </a:prstClr>
                            </a:outerShdw>
                          </a:effectLst>
                        </a:rPr>
                        <a:t>Red</a:t>
                      </a:r>
                    </a:p>
                    <a:p>
                      <a:pPr>
                        <a:lnSpc>
                          <a:spcPct val="90000"/>
                        </a:lnSpc>
                      </a:pPr>
                      <a:r>
                        <a:rPr lang="en-US" sz="1200" dirty="0" smtClean="0">
                          <a:effectLst>
                            <a:outerShdw blurRad="50800" dist="38100" dir="2700000" algn="tl" rotWithShape="0">
                              <a:prstClr val="black">
                                <a:alpha val="90000"/>
                              </a:prstClr>
                            </a:outerShdw>
                          </a:effectLst>
                        </a:rPr>
                        <a:t>Fire Hazard:</a:t>
                      </a:r>
                    </a:p>
                    <a:p>
                      <a:pPr marL="0" marR="0" indent="0" algn="l" defTabSz="914400" rtl="0" eaLnBrk="1" fontAlgn="auto" latinLnBrk="0" hangingPunct="1">
                        <a:lnSpc>
                          <a:spcPct val="90000"/>
                        </a:lnSpc>
                        <a:spcBef>
                          <a:spcPts val="0"/>
                        </a:spcBef>
                        <a:spcAft>
                          <a:spcPts val="0"/>
                        </a:spcAft>
                        <a:buClrTx/>
                        <a:buSzTx/>
                        <a:buFontTx/>
                        <a:buNone/>
                        <a:tabLst/>
                        <a:defRPr/>
                      </a:pPr>
                      <a:r>
                        <a:rPr lang="en-US" sz="1100" dirty="0" smtClean="0">
                          <a:effectLst>
                            <a:outerShdw blurRad="50800" dist="38100" dir="2700000" algn="tl" rotWithShape="0">
                              <a:prstClr val="black">
                                <a:alpha val="90000"/>
                              </a:prstClr>
                            </a:outerShdw>
                          </a:effectLst>
                        </a:rPr>
                        <a:t>4-Very Flammable</a:t>
                      </a:r>
                      <a:br>
                        <a:rPr lang="en-US" sz="1100" dirty="0" smtClean="0">
                          <a:effectLst>
                            <a:outerShdw blurRad="50800" dist="38100" dir="2700000" algn="tl" rotWithShape="0">
                              <a:prstClr val="black">
                                <a:alpha val="90000"/>
                              </a:prstClr>
                            </a:outerShdw>
                          </a:effectLst>
                        </a:rPr>
                      </a:br>
                      <a:r>
                        <a:rPr lang="en-US" sz="1100" dirty="0" smtClean="0">
                          <a:effectLst>
                            <a:outerShdw blurRad="50800" dist="38100" dir="2700000" algn="tl" rotWithShape="0">
                              <a:prstClr val="black">
                                <a:alpha val="90000"/>
                              </a:prstClr>
                            </a:outerShdw>
                          </a:effectLst>
                        </a:rPr>
                        <a:t>3-Readily Ignitable</a:t>
                      </a:r>
                      <a:br>
                        <a:rPr lang="en-US" sz="1100" dirty="0" smtClean="0">
                          <a:effectLst>
                            <a:outerShdw blurRad="50800" dist="38100" dir="2700000" algn="tl" rotWithShape="0">
                              <a:prstClr val="black">
                                <a:alpha val="90000"/>
                              </a:prstClr>
                            </a:outerShdw>
                          </a:effectLst>
                        </a:rPr>
                      </a:br>
                      <a:r>
                        <a:rPr lang="en-US" sz="1100" dirty="0" smtClean="0">
                          <a:effectLst>
                            <a:outerShdw blurRad="50800" dist="38100" dir="2700000" algn="tl" rotWithShape="0">
                              <a:prstClr val="black">
                                <a:alpha val="90000"/>
                              </a:prstClr>
                            </a:outerShdw>
                          </a:effectLst>
                        </a:rPr>
                        <a:t>2-Ignited with heat</a:t>
                      </a:r>
                      <a:br>
                        <a:rPr lang="en-US" sz="1100" dirty="0" smtClean="0">
                          <a:effectLst>
                            <a:outerShdw blurRad="50800" dist="38100" dir="2700000" algn="tl" rotWithShape="0">
                              <a:prstClr val="black">
                                <a:alpha val="90000"/>
                              </a:prstClr>
                            </a:outerShdw>
                          </a:effectLst>
                        </a:rPr>
                      </a:br>
                      <a:r>
                        <a:rPr lang="en-US" sz="1100" dirty="0" smtClean="0">
                          <a:effectLst>
                            <a:outerShdw blurRad="50800" dist="38100" dir="2700000" algn="tl" rotWithShape="0">
                              <a:prstClr val="black">
                                <a:alpha val="90000"/>
                              </a:prstClr>
                            </a:outerShdw>
                          </a:effectLst>
                        </a:rPr>
                        <a:t>1-Combustible</a:t>
                      </a:r>
                      <a:br>
                        <a:rPr lang="en-US" sz="1100" dirty="0" smtClean="0">
                          <a:effectLst>
                            <a:outerShdw blurRad="50800" dist="38100" dir="2700000" algn="tl" rotWithShape="0">
                              <a:prstClr val="black">
                                <a:alpha val="90000"/>
                              </a:prstClr>
                            </a:outerShdw>
                          </a:effectLst>
                        </a:rPr>
                      </a:br>
                      <a:r>
                        <a:rPr lang="en-US" sz="1100" dirty="0" smtClean="0">
                          <a:effectLst>
                            <a:outerShdw blurRad="50800" dist="38100" dir="2700000" algn="tl" rotWithShape="0">
                              <a:prstClr val="black">
                                <a:alpha val="90000"/>
                              </a:prstClr>
                            </a:outerShdw>
                          </a:effectLst>
                        </a:rPr>
                        <a:t>0-Will not burn</a:t>
                      </a:r>
                      <a:endParaRPr lang="en-US" sz="1100" dirty="0">
                        <a:effectLst>
                          <a:outerShdw blurRad="50800" dist="38100" dir="2700000" algn="tl" rotWithShape="0">
                            <a:prstClr val="black">
                              <a:alpha val="90000"/>
                            </a:prstClr>
                          </a:outerShdw>
                        </a:effectLst>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lnSpc>
                          <a:spcPct val="90000"/>
                        </a:lnSpc>
                      </a:pPr>
                      <a:r>
                        <a:rPr lang="en-US" sz="1400" dirty="0" smtClean="0">
                          <a:solidFill>
                            <a:sysClr val="windowText" lastClr="000000"/>
                          </a:solidFill>
                        </a:rPr>
                        <a:t>Yellow</a:t>
                      </a:r>
                    </a:p>
                    <a:p>
                      <a:pPr marL="0" marR="0" indent="0" algn="l" defTabSz="914400" rtl="0" eaLnBrk="1" fontAlgn="auto" latinLnBrk="0" hangingPunct="1">
                        <a:lnSpc>
                          <a:spcPct val="90000"/>
                        </a:lnSpc>
                        <a:spcBef>
                          <a:spcPts val="0"/>
                        </a:spcBef>
                        <a:spcAft>
                          <a:spcPts val="0"/>
                        </a:spcAft>
                        <a:buClrTx/>
                        <a:buSzTx/>
                        <a:buFontTx/>
                        <a:buNone/>
                        <a:tabLst/>
                        <a:defRPr/>
                      </a:pPr>
                      <a:r>
                        <a:rPr lang="en-US" sz="1200" dirty="0" smtClean="0">
                          <a:solidFill>
                            <a:sysClr val="windowText" lastClr="000000"/>
                          </a:solidFill>
                        </a:rPr>
                        <a:t>Reactivity Hazard:</a:t>
                      </a:r>
                    </a:p>
                    <a:p>
                      <a:pPr marL="111125" marR="0" indent="-111125" algn="l" defTabSz="914400" rtl="0" eaLnBrk="1" fontAlgn="auto" latinLnBrk="0" hangingPunct="1">
                        <a:lnSpc>
                          <a:spcPct val="90000"/>
                        </a:lnSpc>
                        <a:spcBef>
                          <a:spcPts val="0"/>
                        </a:spcBef>
                        <a:spcAft>
                          <a:spcPts val="0"/>
                        </a:spcAft>
                        <a:buClrTx/>
                        <a:buSzTx/>
                        <a:buFontTx/>
                        <a:buNone/>
                        <a:tabLst/>
                        <a:defRPr/>
                      </a:pPr>
                      <a:r>
                        <a:rPr lang="en-US" sz="1100" dirty="0" smtClean="0">
                          <a:solidFill>
                            <a:sysClr val="windowText" lastClr="000000"/>
                          </a:solidFill>
                        </a:rPr>
                        <a:t>4-May easily Detonate (explode)</a:t>
                      </a:r>
                    </a:p>
                    <a:p>
                      <a:pPr marL="111125" marR="0" indent="-111125" algn="l" defTabSz="914400" rtl="0" eaLnBrk="1" fontAlgn="auto" latinLnBrk="0" hangingPunct="1">
                        <a:lnSpc>
                          <a:spcPct val="90000"/>
                        </a:lnSpc>
                        <a:spcBef>
                          <a:spcPts val="0"/>
                        </a:spcBef>
                        <a:spcAft>
                          <a:spcPts val="0"/>
                        </a:spcAft>
                        <a:buClrTx/>
                        <a:buSzTx/>
                        <a:buFontTx/>
                        <a:buNone/>
                        <a:tabLst/>
                        <a:defRPr/>
                      </a:pPr>
                      <a:r>
                        <a:rPr lang="en-US" sz="1100" dirty="0" smtClean="0">
                          <a:solidFill>
                            <a:sysClr val="windowText" lastClr="000000"/>
                          </a:solidFill>
                        </a:rPr>
                        <a:t>3-Shock &amp; Heat may detonate</a:t>
                      </a:r>
                    </a:p>
                    <a:p>
                      <a:pPr marL="111125" marR="0" indent="-111125" algn="l" defTabSz="914400" rtl="0" eaLnBrk="1" fontAlgn="auto" latinLnBrk="0" hangingPunct="1">
                        <a:lnSpc>
                          <a:spcPct val="90000"/>
                        </a:lnSpc>
                        <a:spcBef>
                          <a:spcPts val="0"/>
                        </a:spcBef>
                        <a:spcAft>
                          <a:spcPts val="0"/>
                        </a:spcAft>
                        <a:buClrTx/>
                        <a:buSzTx/>
                        <a:buFontTx/>
                        <a:buNone/>
                        <a:tabLst/>
                        <a:defRPr/>
                      </a:pPr>
                      <a:r>
                        <a:rPr lang="en-US" sz="1100" dirty="0" smtClean="0">
                          <a:solidFill>
                            <a:sysClr val="windowText" lastClr="000000"/>
                          </a:solidFill>
                        </a:rPr>
                        <a:t>2-Violent chemical change</a:t>
                      </a:r>
                    </a:p>
                    <a:p>
                      <a:pPr marL="111125" marR="0" indent="-111125" algn="l" defTabSz="914400" rtl="0" eaLnBrk="1" fontAlgn="auto" latinLnBrk="0" hangingPunct="1">
                        <a:lnSpc>
                          <a:spcPct val="90000"/>
                        </a:lnSpc>
                        <a:spcBef>
                          <a:spcPts val="0"/>
                        </a:spcBef>
                        <a:spcAft>
                          <a:spcPts val="0"/>
                        </a:spcAft>
                        <a:buClrTx/>
                        <a:buSzTx/>
                        <a:buFontTx/>
                        <a:buNone/>
                        <a:tabLst/>
                        <a:defRPr/>
                      </a:pPr>
                      <a:r>
                        <a:rPr lang="en-US" sz="1100" dirty="0" smtClean="0">
                          <a:solidFill>
                            <a:sysClr val="windowText" lastClr="000000"/>
                          </a:solidFill>
                        </a:rPr>
                        <a:t>1-Unstable if heated</a:t>
                      </a:r>
                    </a:p>
                    <a:p>
                      <a:pPr marL="111125" marR="0" indent="-111125" algn="l" defTabSz="914400" rtl="0" eaLnBrk="1" fontAlgn="auto" latinLnBrk="0" hangingPunct="1">
                        <a:lnSpc>
                          <a:spcPct val="90000"/>
                        </a:lnSpc>
                        <a:spcBef>
                          <a:spcPts val="0"/>
                        </a:spcBef>
                        <a:spcAft>
                          <a:spcPts val="0"/>
                        </a:spcAft>
                        <a:buClrTx/>
                        <a:buSzTx/>
                        <a:buFontTx/>
                        <a:buNone/>
                        <a:tabLst/>
                        <a:defRPr/>
                      </a:pPr>
                      <a:r>
                        <a:rPr lang="en-US" sz="1100" dirty="0" smtClean="0">
                          <a:solidFill>
                            <a:sysClr val="windowText" lastClr="000000"/>
                          </a:solidFill>
                        </a:rPr>
                        <a:t>0-Stable</a:t>
                      </a:r>
                      <a:endParaRPr lang="en-US" sz="1100" dirty="0">
                        <a:solidFill>
                          <a:sysClr val="windowText" lastClr="000000"/>
                        </a:solidFill>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A00"/>
                    </a:solidFill>
                  </a:tcPr>
                </a:tc>
                <a:tc>
                  <a:txBody>
                    <a:bodyPr/>
                    <a:lstStyle/>
                    <a:p>
                      <a:pPr algn="ctr">
                        <a:lnSpc>
                          <a:spcPct val="90000"/>
                        </a:lnSpc>
                      </a:pPr>
                      <a:r>
                        <a:rPr lang="en-US" sz="1400" dirty="0" smtClean="0">
                          <a:solidFill>
                            <a:sysClr val="windowText" lastClr="000000"/>
                          </a:solidFill>
                        </a:rPr>
                        <a:t>White</a:t>
                      </a:r>
                    </a:p>
                    <a:p>
                      <a:pPr>
                        <a:lnSpc>
                          <a:spcPct val="90000"/>
                        </a:lnSpc>
                      </a:pPr>
                      <a:r>
                        <a:rPr lang="en-US" sz="1200" dirty="0" smtClean="0">
                          <a:solidFill>
                            <a:sysClr val="windowText" lastClr="000000"/>
                          </a:solidFill>
                        </a:rPr>
                        <a:t>Specific Hazard:</a:t>
                      </a:r>
                    </a:p>
                    <a:p>
                      <a:pPr>
                        <a:lnSpc>
                          <a:spcPct val="90000"/>
                        </a:lnSpc>
                      </a:pPr>
                      <a:r>
                        <a:rPr lang="en-US" sz="1050" dirty="0" smtClean="0">
                          <a:solidFill>
                            <a:sysClr val="windowText" lastClr="000000"/>
                          </a:solidFill>
                        </a:rPr>
                        <a:t>OXY– Oxidizer </a:t>
                      </a:r>
                      <a:r>
                        <a:rPr lang="en-US" sz="1000" b="0" dirty="0" smtClean="0">
                          <a:solidFill>
                            <a:sysClr val="windowText" lastClr="000000"/>
                          </a:solidFill>
                        </a:rPr>
                        <a:t>(Concentrated source of oxygen or something that behaves like oxygen.  Causes combustible material to easily catch fire.)</a:t>
                      </a:r>
                      <a:endParaRPr lang="en-US" sz="1050" b="0" dirty="0" smtClean="0">
                        <a:solidFill>
                          <a:sysClr val="windowText" lastClr="000000"/>
                        </a:solidFill>
                      </a:endParaRPr>
                    </a:p>
                    <a:p>
                      <a:pPr>
                        <a:lnSpc>
                          <a:spcPct val="90000"/>
                        </a:lnSpc>
                      </a:pPr>
                      <a:r>
                        <a:rPr lang="en-US" sz="1050" dirty="0" smtClean="0">
                          <a:solidFill>
                            <a:sysClr val="windowText" lastClr="000000"/>
                          </a:solidFill>
                        </a:rPr>
                        <a:t>ACID – Acid</a:t>
                      </a:r>
                    </a:p>
                    <a:p>
                      <a:pPr>
                        <a:lnSpc>
                          <a:spcPct val="90000"/>
                        </a:lnSpc>
                      </a:pPr>
                      <a:r>
                        <a:rPr lang="en-US" sz="1050" dirty="0" smtClean="0">
                          <a:solidFill>
                            <a:sysClr val="windowText" lastClr="000000"/>
                          </a:solidFill>
                        </a:rPr>
                        <a:t>ALK – Alkali </a:t>
                      </a:r>
                      <a:r>
                        <a:rPr lang="en-US" sz="1050" b="0" dirty="0" smtClean="0">
                          <a:solidFill>
                            <a:sysClr val="windowText" lastClr="000000"/>
                          </a:solidFill>
                        </a:rPr>
                        <a:t>(corrosive to skin</a:t>
                      </a:r>
                      <a:r>
                        <a:rPr lang="en-US" sz="1050" b="0" baseline="0" dirty="0" smtClean="0">
                          <a:solidFill>
                            <a:sysClr val="windowText" lastClr="000000"/>
                          </a:solidFill>
                        </a:rPr>
                        <a:t> &amp; </a:t>
                      </a:r>
                      <a:r>
                        <a:rPr lang="en-US" sz="1050" b="0" dirty="0" smtClean="0">
                          <a:solidFill>
                            <a:sysClr val="windowText" lastClr="000000"/>
                          </a:solidFill>
                        </a:rPr>
                        <a:t>reacts violently with acids)</a:t>
                      </a:r>
                    </a:p>
                    <a:p>
                      <a:pPr>
                        <a:lnSpc>
                          <a:spcPct val="90000"/>
                        </a:lnSpc>
                      </a:pPr>
                      <a:r>
                        <a:rPr lang="en-US" sz="1050" dirty="0" smtClean="0">
                          <a:solidFill>
                            <a:sysClr val="windowText" lastClr="000000"/>
                          </a:solidFill>
                        </a:rPr>
                        <a:t>COR – Corrosive</a:t>
                      </a:r>
                    </a:p>
                    <a:p>
                      <a:pPr>
                        <a:lnSpc>
                          <a:spcPct val="90000"/>
                        </a:lnSpc>
                      </a:pPr>
                      <a:r>
                        <a:rPr lang="en-US" sz="1050" strike="sngStrike" baseline="0" dirty="0" smtClean="0">
                          <a:solidFill>
                            <a:sysClr val="windowText" lastClr="000000"/>
                          </a:solidFill>
                        </a:rPr>
                        <a:t>W</a:t>
                      </a:r>
                      <a:r>
                        <a:rPr lang="en-US" sz="1050" dirty="0" smtClean="0">
                          <a:solidFill>
                            <a:sysClr val="windowText" lastClr="000000"/>
                          </a:solidFill>
                        </a:rPr>
                        <a:t> – No water</a:t>
                      </a:r>
                      <a:r>
                        <a:rPr lang="en-US" sz="1050" b="0" baseline="0" dirty="0" smtClean="0">
                          <a:solidFill>
                            <a:sysClr val="windowText" lastClr="000000"/>
                          </a:solidFill>
                        </a:rPr>
                        <a:t> (H</a:t>
                      </a:r>
                      <a:r>
                        <a:rPr lang="en-US" sz="1050" b="0" baseline="-25000" dirty="0" smtClean="0">
                          <a:solidFill>
                            <a:sysClr val="windowText" lastClr="000000"/>
                          </a:solidFill>
                        </a:rPr>
                        <a:t>2</a:t>
                      </a:r>
                      <a:r>
                        <a:rPr lang="en-US" sz="1050" b="0" baseline="0" dirty="0" smtClean="0">
                          <a:solidFill>
                            <a:sysClr val="windowText" lastClr="000000"/>
                          </a:solidFill>
                        </a:rPr>
                        <a:t>O makes it worse</a:t>
                      </a:r>
                      <a:r>
                        <a:rPr lang="en-US" sz="1000" b="0" baseline="0" dirty="0" smtClean="0">
                          <a:solidFill>
                            <a:sysClr val="windowText" lastClr="000000"/>
                          </a:solidFill>
                        </a:rPr>
                        <a:t>)</a:t>
                      </a:r>
                      <a:endParaRPr lang="en-US" sz="1000" b="0" dirty="0">
                        <a:solidFill>
                          <a:sysClr val="windowText" lastClr="000000"/>
                        </a:solidFill>
                      </a:endParaRPr>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pic>
        <p:nvPicPr>
          <p:cNvPr id="88068" name="Picture 4" descr="https://www.sks-science.com/images/216017LRG.jpg"/>
          <p:cNvPicPr>
            <a:picLocks noChangeAspect="1" noChangeArrowheads="1"/>
          </p:cNvPicPr>
          <p:nvPr/>
        </p:nvPicPr>
        <p:blipFill>
          <a:blip r:embed="rId3" cstate="print"/>
          <a:srcRect/>
          <a:stretch>
            <a:fillRect/>
          </a:stretch>
        </p:blipFill>
        <p:spPr bwMode="auto">
          <a:xfrm>
            <a:off x="4420923" y="5008454"/>
            <a:ext cx="2397318" cy="1754038"/>
          </a:xfrm>
          <a:prstGeom prst="rect">
            <a:avLst/>
          </a:prstGeom>
          <a:noFill/>
        </p:spPr>
      </p:pic>
      <p:sp>
        <p:nvSpPr>
          <p:cNvPr id="4" name="Hexagon 3"/>
          <p:cNvSpPr/>
          <p:nvPr/>
        </p:nvSpPr>
        <p:spPr>
          <a:xfrm>
            <a:off x="125730" y="64361"/>
            <a:ext cx="6606540" cy="365760"/>
          </a:xfrm>
          <a:prstGeom prst="hexagon">
            <a:avLst/>
          </a:prstGeom>
          <a:gradFill flip="none" rotWithShape="1">
            <a:gsLst>
              <a:gs pos="0">
                <a:schemeClr val="bg1">
                  <a:lumMod val="75000"/>
                </a:schemeClr>
              </a:gs>
              <a:gs pos="100000">
                <a:schemeClr val="bg1"/>
              </a:gs>
            </a:gsLst>
            <a:lin ang="16200000" scaled="1"/>
            <a:tileRect/>
          </a:gradFill>
          <a:ln>
            <a:solidFill>
              <a:schemeClr val="tx1"/>
            </a:solidFill>
          </a:ln>
        </p:spPr>
        <p:txBody>
          <a:bodyPr wrap="square" lIns="0" tIns="0" rIns="0" bIns="0" rtlCol="0" anchor="ctr">
            <a:spAutoFit/>
          </a:bodyPr>
          <a:lstStyle/>
          <a:p>
            <a:pPr algn="ctr"/>
            <a:endParaRPr lang="en-US" sz="1400" b="1" i="1" dirty="0">
              <a:solidFill>
                <a:sysClr val="windowText" lastClr="000000"/>
              </a:solidFill>
              <a:latin typeface="Trajan Pro" pitchFamily="18" charset="0"/>
            </a:endParaRPr>
          </a:p>
        </p:txBody>
      </p:sp>
      <p:sp>
        <p:nvSpPr>
          <p:cNvPr id="5" name="TextBox 4"/>
          <p:cNvSpPr txBox="1"/>
          <p:nvPr/>
        </p:nvSpPr>
        <p:spPr>
          <a:xfrm>
            <a:off x="275749" y="99141"/>
            <a:ext cx="6306502" cy="276999"/>
          </a:xfrm>
          <a:prstGeom prst="rect">
            <a:avLst/>
          </a:prstGeom>
          <a:noFill/>
        </p:spPr>
        <p:txBody>
          <a:bodyPr wrap="square" lIns="0" tIns="0" rIns="0" bIns="0" rtlCol="0">
            <a:spAutoFit/>
          </a:bodyPr>
          <a:lstStyle/>
          <a:p>
            <a:pPr algn="ctr"/>
            <a:r>
              <a:rPr lang="en-US" b="1" dirty="0">
                <a:solidFill>
                  <a:prstClr val="black"/>
                </a:solidFill>
                <a:latin typeface="Trajan Pro" pitchFamily="18" charset="0"/>
              </a:rPr>
              <a:t>Lab 1:  Lab Safety</a:t>
            </a:r>
            <a:endParaRPr lang="en-US" dirty="0">
              <a:solidFill>
                <a:prstClr val="black"/>
              </a:solidFill>
            </a:endParaRPr>
          </a:p>
        </p:txBody>
      </p:sp>
      <p:sp>
        <p:nvSpPr>
          <p:cNvPr id="8" name="TextBox 7"/>
          <p:cNvSpPr txBox="1"/>
          <p:nvPr/>
        </p:nvSpPr>
        <p:spPr>
          <a:xfrm>
            <a:off x="-3" y="464309"/>
            <a:ext cx="5398939" cy="2302169"/>
          </a:xfrm>
          <a:prstGeom prst="rect">
            <a:avLst/>
          </a:prstGeom>
          <a:noFill/>
        </p:spPr>
        <p:txBody>
          <a:bodyPr wrap="square" rtlCol="0">
            <a:spAutoFit/>
          </a:bodyPr>
          <a:lstStyle/>
          <a:p>
            <a:pPr algn="ctr"/>
            <a:r>
              <a:rPr lang="en-US" sz="1400" b="1" dirty="0">
                <a:solidFill>
                  <a:prstClr val="black"/>
                </a:solidFill>
              </a:rPr>
              <a:t> Safety in Working with Chemicals</a:t>
            </a:r>
          </a:p>
          <a:p>
            <a:pPr marL="111125" indent="-111125">
              <a:lnSpc>
                <a:spcPct val="90000"/>
              </a:lnSpc>
              <a:buFont typeface="Arial" pitchFamily="34" charset="0"/>
              <a:buChar char="•"/>
            </a:pPr>
            <a:r>
              <a:rPr lang="en-US" sz="1200" b="1" dirty="0">
                <a:solidFill>
                  <a:prstClr val="black"/>
                </a:solidFill>
              </a:rPr>
              <a:t>Read, understand, and follow directions</a:t>
            </a:r>
            <a:r>
              <a:rPr lang="en-US" sz="1200" dirty="0">
                <a:solidFill>
                  <a:prstClr val="black"/>
                </a:solidFill>
              </a:rPr>
              <a:t>. Perform only authorized experiments. If you wish to try your own idea, ask your instructor first. </a:t>
            </a:r>
          </a:p>
          <a:p>
            <a:pPr marL="111125" indent="-111125">
              <a:lnSpc>
                <a:spcPct val="90000"/>
              </a:lnSpc>
              <a:buFont typeface="Arial" pitchFamily="34" charset="0"/>
              <a:buChar char="•"/>
            </a:pPr>
            <a:r>
              <a:rPr lang="en-US" sz="1200" b="1" dirty="0">
                <a:solidFill>
                  <a:prstClr val="black"/>
                </a:solidFill>
              </a:rPr>
              <a:t>Read the label </a:t>
            </a:r>
            <a:r>
              <a:rPr lang="en-US" sz="1200" dirty="0">
                <a:solidFill>
                  <a:prstClr val="black"/>
                </a:solidFill>
              </a:rPr>
              <a:t>on all reagents carefully, and make sure it agrees with the chemical required in the experiment. Check the name and its concentration if listed.</a:t>
            </a:r>
          </a:p>
          <a:p>
            <a:pPr marL="111125" indent="-111125">
              <a:lnSpc>
                <a:spcPct val="90000"/>
              </a:lnSpc>
              <a:buFont typeface="Arial" pitchFamily="34" charset="0"/>
              <a:buChar char="•"/>
            </a:pPr>
            <a:r>
              <a:rPr lang="en-US" sz="1200" b="1" dirty="0">
                <a:solidFill>
                  <a:prstClr val="black"/>
                </a:solidFill>
              </a:rPr>
              <a:t>MSDS: </a:t>
            </a:r>
            <a:r>
              <a:rPr lang="en-US" sz="1200" dirty="0">
                <a:solidFill>
                  <a:prstClr val="black"/>
                </a:solidFill>
              </a:rPr>
              <a:t> Learn about </a:t>
            </a:r>
            <a:r>
              <a:rPr lang="en-US" sz="1200" b="1" dirty="0">
                <a:solidFill>
                  <a:prstClr val="black"/>
                </a:solidFill>
              </a:rPr>
              <a:t>M</a:t>
            </a:r>
            <a:r>
              <a:rPr lang="en-US" sz="1200" dirty="0">
                <a:solidFill>
                  <a:prstClr val="black"/>
                </a:solidFill>
              </a:rPr>
              <a:t>aterial </a:t>
            </a:r>
            <a:r>
              <a:rPr lang="en-US" sz="1200" b="1" dirty="0">
                <a:solidFill>
                  <a:prstClr val="black"/>
                </a:solidFill>
              </a:rPr>
              <a:t>S</a:t>
            </a:r>
            <a:r>
              <a:rPr lang="en-US" sz="1200" dirty="0">
                <a:solidFill>
                  <a:prstClr val="black"/>
                </a:solidFill>
              </a:rPr>
              <a:t>afety </a:t>
            </a:r>
            <a:r>
              <a:rPr lang="en-US" sz="1200" b="1" dirty="0">
                <a:solidFill>
                  <a:prstClr val="black"/>
                </a:solidFill>
              </a:rPr>
              <a:t>D</a:t>
            </a:r>
            <a:r>
              <a:rPr lang="en-US" sz="1200" dirty="0">
                <a:solidFill>
                  <a:prstClr val="black"/>
                </a:solidFill>
              </a:rPr>
              <a:t>ata </a:t>
            </a:r>
            <a:r>
              <a:rPr lang="en-US" sz="1200" b="1" dirty="0">
                <a:solidFill>
                  <a:prstClr val="black"/>
                </a:solidFill>
              </a:rPr>
              <a:t>S</a:t>
            </a:r>
            <a:r>
              <a:rPr lang="en-US" sz="1200" dirty="0">
                <a:solidFill>
                  <a:prstClr val="black"/>
                </a:solidFill>
              </a:rPr>
              <a:t>heets (MSDS) and their value in </a:t>
            </a:r>
            <a:br>
              <a:rPr lang="en-US" sz="1200" dirty="0">
                <a:solidFill>
                  <a:prstClr val="black"/>
                </a:solidFill>
              </a:rPr>
            </a:br>
            <a:r>
              <a:rPr lang="en-US" sz="1200" dirty="0">
                <a:solidFill>
                  <a:prstClr val="black"/>
                </a:solidFill>
              </a:rPr>
              <a:t>listing the dangers of various chemicals and how you may be exposed. </a:t>
            </a:r>
          </a:p>
          <a:p>
            <a:pPr marL="111125" indent="-111125">
              <a:lnSpc>
                <a:spcPct val="90000"/>
              </a:lnSpc>
              <a:buFont typeface="Arial" pitchFamily="34" charset="0"/>
              <a:buChar char="•"/>
            </a:pPr>
            <a:r>
              <a:rPr lang="en-US" sz="1200" b="1" dirty="0">
                <a:solidFill>
                  <a:prstClr val="black"/>
                </a:solidFill>
              </a:rPr>
              <a:t>NFPA: </a:t>
            </a:r>
            <a:r>
              <a:rPr lang="en-US" sz="1200" dirty="0">
                <a:solidFill>
                  <a:prstClr val="black"/>
                </a:solidFill>
              </a:rPr>
              <a:t> Learn about the ratings given by the</a:t>
            </a:r>
            <a:r>
              <a:rPr lang="en-US" sz="1200" b="1" dirty="0">
                <a:solidFill>
                  <a:prstClr val="black"/>
                </a:solidFill>
              </a:rPr>
              <a:t> N</a:t>
            </a:r>
            <a:r>
              <a:rPr lang="en-US" sz="1200" dirty="0">
                <a:solidFill>
                  <a:prstClr val="black"/>
                </a:solidFill>
              </a:rPr>
              <a:t>ational </a:t>
            </a:r>
            <a:r>
              <a:rPr lang="en-US" sz="1200" b="1" dirty="0">
                <a:solidFill>
                  <a:prstClr val="black"/>
                </a:solidFill>
              </a:rPr>
              <a:t>F</a:t>
            </a:r>
            <a:r>
              <a:rPr lang="en-US" sz="1200" dirty="0">
                <a:solidFill>
                  <a:prstClr val="black"/>
                </a:solidFill>
              </a:rPr>
              <a:t>ire</a:t>
            </a:r>
            <a:r>
              <a:rPr lang="en-US" sz="1200" b="1" dirty="0">
                <a:solidFill>
                  <a:prstClr val="black"/>
                </a:solidFill>
              </a:rPr>
              <a:t> P</a:t>
            </a:r>
            <a:r>
              <a:rPr lang="en-US" sz="1200" dirty="0">
                <a:solidFill>
                  <a:prstClr val="black"/>
                </a:solidFill>
              </a:rPr>
              <a:t>rotection </a:t>
            </a:r>
            <a:br>
              <a:rPr lang="en-US" sz="1200" dirty="0">
                <a:solidFill>
                  <a:prstClr val="black"/>
                </a:solidFill>
              </a:rPr>
            </a:br>
            <a:r>
              <a:rPr lang="en-US" sz="1200" b="1" dirty="0">
                <a:solidFill>
                  <a:prstClr val="black"/>
                </a:solidFill>
              </a:rPr>
              <a:t>A</a:t>
            </a:r>
            <a:r>
              <a:rPr lang="en-US" sz="1200" dirty="0">
                <a:solidFill>
                  <a:prstClr val="black"/>
                </a:solidFill>
              </a:rPr>
              <a:t>ssociation (NFPA), which are designed to be placed on diamond shaped </a:t>
            </a:r>
            <a:br>
              <a:rPr lang="en-US" sz="1200" dirty="0">
                <a:solidFill>
                  <a:prstClr val="black"/>
                </a:solidFill>
              </a:rPr>
            </a:br>
            <a:r>
              <a:rPr lang="en-US" sz="1200" dirty="0">
                <a:solidFill>
                  <a:prstClr val="black"/>
                </a:solidFill>
              </a:rPr>
              <a:t>signs so that fire fighters would know what hazards were present when </a:t>
            </a:r>
            <a:br>
              <a:rPr lang="en-US" sz="1200" dirty="0">
                <a:solidFill>
                  <a:prstClr val="black"/>
                </a:solidFill>
              </a:rPr>
            </a:br>
            <a:r>
              <a:rPr lang="en-US" sz="1200" dirty="0">
                <a:solidFill>
                  <a:prstClr val="black"/>
                </a:solidFill>
              </a:rPr>
              <a:t>fighting a chemical fire. These signs are placed on transport vehicles, on buildings containing chemicals, and on </a:t>
            </a:r>
            <a:r>
              <a:rPr lang="en-US" sz="1200" b="1" dirty="0">
                <a:solidFill>
                  <a:prstClr val="black"/>
                </a:solidFill>
              </a:rPr>
              <a:t>containers</a:t>
            </a:r>
            <a:r>
              <a:rPr lang="en-US" sz="1200" dirty="0">
                <a:solidFill>
                  <a:prstClr val="black"/>
                </a:solidFill>
              </a:rPr>
              <a:t> of chemicals. Learn the color codes and number ratings for the types of hazards.  See below</a:t>
            </a:r>
            <a:endParaRPr lang="en-US" sz="1200" dirty="0">
              <a:solidFill>
                <a:prstClr val="black"/>
              </a:solidFill>
            </a:endParaRPr>
          </a:p>
        </p:txBody>
      </p:sp>
      <p:sp>
        <p:nvSpPr>
          <p:cNvPr id="9" name="Rounded Rectangle 8"/>
          <p:cNvSpPr/>
          <p:nvPr/>
        </p:nvSpPr>
        <p:spPr>
          <a:xfrm>
            <a:off x="5266696" y="5068086"/>
            <a:ext cx="1356738" cy="204450"/>
          </a:xfrm>
          <a:prstGeom prst="roundRect">
            <a:avLst/>
          </a:prstGeom>
          <a:gradFill>
            <a:gsLst>
              <a:gs pos="0">
                <a:schemeClr val="bg1">
                  <a:alpha val="71000"/>
                </a:schemeClr>
              </a:gs>
              <a:gs pos="50000">
                <a:schemeClr val="bg1"/>
              </a:gs>
              <a:gs pos="100000">
                <a:schemeClr val="bg1">
                  <a:alpha val="71000"/>
                </a:schemeClr>
              </a:gs>
            </a:gsLst>
            <a:lin ang="5400000" scaled="0"/>
          </a:gra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200" b="1" dirty="0">
                <a:solidFill>
                  <a:sysClr val="windowText" lastClr="000000"/>
                </a:solidFill>
              </a:rPr>
              <a:t>Reagent bottles</a:t>
            </a:r>
          </a:p>
        </p:txBody>
      </p:sp>
      <p:sp>
        <p:nvSpPr>
          <p:cNvPr id="11" name="TextBox 10"/>
          <p:cNvSpPr txBox="1"/>
          <p:nvPr/>
        </p:nvSpPr>
        <p:spPr>
          <a:xfrm>
            <a:off x="2" y="6563412"/>
            <a:ext cx="5685903" cy="2523768"/>
          </a:xfrm>
          <a:prstGeom prst="rect">
            <a:avLst/>
          </a:prstGeom>
          <a:noFill/>
        </p:spPr>
        <p:txBody>
          <a:bodyPr wrap="square" rtlCol="0">
            <a:spAutoFit/>
          </a:bodyPr>
          <a:lstStyle/>
          <a:p>
            <a:pPr marL="111125" indent="-111125" algn="ctr"/>
            <a:r>
              <a:rPr lang="en-US" sz="1400" b="1" dirty="0">
                <a:solidFill>
                  <a:prstClr val="black"/>
                </a:solidFill>
              </a:rPr>
              <a:t>Other Safety Tips</a:t>
            </a:r>
          </a:p>
          <a:p>
            <a:pPr marL="111125" indent="-111125">
              <a:buFont typeface="Arial" pitchFamily="34" charset="0"/>
              <a:buChar char="•"/>
            </a:pPr>
            <a:r>
              <a:rPr lang="en-US" sz="1200" b="1" dirty="0">
                <a:solidFill>
                  <a:prstClr val="black"/>
                </a:solidFill>
              </a:rPr>
              <a:t>Bunsen burners: </a:t>
            </a:r>
            <a:r>
              <a:rPr lang="en-US" sz="1200" dirty="0">
                <a:solidFill>
                  <a:prstClr val="black"/>
                </a:solidFill>
              </a:rPr>
              <a:t> Be sure there are </a:t>
            </a:r>
            <a:r>
              <a:rPr lang="en-US" sz="1200" b="1" dirty="0">
                <a:solidFill>
                  <a:prstClr val="black"/>
                </a:solidFill>
              </a:rPr>
              <a:t>no flammable liquids</a:t>
            </a:r>
            <a:r>
              <a:rPr lang="en-US" sz="1200" dirty="0">
                <a:solidFill>
                  <a:prstClr val="black"/>
                </a:solidFill>
              </a:rPr>
              <a:t> around before lighting a Bunsen burner. </a:t>
            </a:r>
          </a:p>
          <a:p>
            <a:pPr marL="111125" indent="-111125">
              <a:buFont typeface="Arial" pitchFamily="34" charset="0"/>
              <a:buChar char="•"/>
            </a:pPr>
            <a:r>
              <a:rPr lang="en-US" sz="1200" b="1" dirty="0">
                <a:solidFill>
                  <a:prstClr val="black"/>
                </a:solidFill>
              </a:rPr>
              <a:t>Heating test tubes:</a:t>
            </a:r>
            <a:r>
              <a:rPr lang="en-US" sz="1200" dirty="0">
                <a:solidFill>
                  <a:prstClr val="black"/>
                </a:solidFill>
              </a:rPr>
              <a:t>  Do not point mouth of the test tube towards yourself or your neighbor when heating liquid in a test tube. </a:t>
            </a:r>
          </a:p>
          <a:p>
            <a:pPr marL="111125" indent="-111125">
              <a:buFont typeface="Arial" pitchFamily="34" charset="0"/>
              <a:buChar char="•"/>
            </a:pPr>
            <a:r>
              <a:rPr lang="en-US" sz="1200" b="1" dirty="0">
                <a:solidFill>
                  <a:prstClr val="black"/>
                </a:solidFill>
              </a:rPr>
              <a:t>Stir liquids with stirring rods</a:t>
            </a:r>
            <a:r>
              <a:rPr lang="en-US" sz="1200" dirty="0">
                <a:solidFill>
                  <a:prstClr val="black"/>
                </a:solidFill>
              </a:rPr>
              <a:t>, not metal spatulas. Many chemicals react with metal. </a:t>
            </a:r>
          </a:p>
          <a:p>
            <a:pPr marL="111125" indent="-111125">
              <a:buFont typeface="Arial" pitchFamily="34" charset="0"/>
              <a:buChar char="•"/>
            </a:pPr>
            <a:r>
              <a:rPr lang="en-US" sz="1200" b="1" dirty="0">
                <a:solidFill>
                  <a:prstClr val="black"/>
                </a:solidFill>
              </a:rPr>
              <a:t>Glass:</a:t>
            </a:r>
            <a:r>
              <a:rPr lang="en-US" sz="1200" dirty="0">
                <a:solidFill>
                  <a:prstClr val="black"/>
                </a:solidFill>
              </a:rPr>
              <a:t>  Be careful with glass! Don't use force on glass tubing or glass stirring rods. Also, hot glass, like hot beakers, takes a long time to cool, and looks just like cold glass (the same is true for metal).  </a:t>
            </a:r>
            <a:r>
              <a:rPr lang="en-US" sz="1200" b="1" dirty="0">
                <a:solidFill>
                  <a:prstClr val="black"/>
                </a:solidFill>
              </a:rPr>
              <a:t>Dispose</a:t>
            </a:r>
            <a:r>
              <a:rPr lang="en-US" sz="1200" dirty="0">
                <a:solidFill>
                  <a:prstClr val="black"/>
                </a:solidFill>
              </a:rPr>
              <a:t> of broken glass in specific trash containers.</a:t>
            </a:r>
          </a:p>
          <a:p>
            <a:pPr marL="111125" indent="-111125">
              <a:buFont typeface="Arial" pitchFamily="34" charset="0"/>
              <a:buChar char="•"/>
            </a:pPr>
            <a:r>
              <a:rPr lang="en-US" sz="1200" b="1" dirty="0">
                <a:solidFill>
                  <a:prstClr val="black"/>
                </a:solidFill>
              </a:rPr>
              <a:t>Electrical Safety:</a:t>
            </a:r>
            <a:r>
              <a:rPr lang="en-US" sz="1200" dirty="0">
                <a:solidFill>
                  <a:prstClr val="black"/>
                </a:solidFill>
              </a:rPr>
              <a:t>   You drawer will contain a multi-meter capable of measuring low and high voltages.  Check with instructor before using it to measure high voltages.</a:t>
            </a:r>
          </a:p>
          <a:p>
            <a:pPr marL="111125" indent="-111125">
              <a:buFont typeface="Arial" pitchFamily="34" charset="0"/>
              <a:buChar char="•"/>
            </a:pPr>
            <a:r>
              <a:rPr lang="en-US" sz="1200" b="1" dirty="0">
                <a:solidFill>
                  <a:prstClr val="black"/>
                </a:solidFill>
              </a:rPr>
              <a:t>Ultraviolet &amp; Laser Light Safety:</a:t>
            </a:r>
            <a:r>
              <a:rPr lang="en-US" sz="1200" dirty="0">
                <a:solidFill>
                  <a:prstClr val="black"/>
                </a:solidFill>
              </a:rPr>
              <a:t>   Some labs use ultraviolet light sources and lasers. Wear eye protection when needed.   </a:t>
            </a:r>
            <a:endParaRPr lang="en-US" sz="1200" dirty="0">
              <a:solidFill>
                <a:prstClr val="black"/>
              </a:solidFill>
            </a:endParaRPr>
          </a:p>
        </p:txBody>
      </p:sp>
      <p:sp>
        <p:nvSpPr>
          <p:cNvPr id="12" name="TextBox 11"/>
          <p:cNvSpPr txBox="1"/>
          <p:nvPr/>
        </p:nvSpPr>
        <p:spPr>
          <a:xfrm>
            <a:off x="0" y="5054391"/>
            <a:ext cx="4683319" cy="1588127"/>
          </a:xfrm>
          <a:prstGeom prst="rect">
            <a:avLst/>
          </a:prstGeom>
          <a:noFill/>
        </p:spPr>
        <p:txBody>
          <a:bodyPr wrap="square" rtlCol="0">
            <a:spAutoFit/>
          </a:bodyPr>
          <a:lstStyle/>
          <a:p>
            <a:pPr marL="111125" indent="-111125">
              <a:lnSpc>
                <a:spcPct val="90000"/>
              </a:lnSpc>
              <a:buFont typeface="Arial" pitchFamily="34" charset="0"/>
              <a:buChar char="•"/>
            </a:pPr>
            <a:r>
              <a:rPr lang="en-US" sz="1200" b="1" dirty="0">
                <a:solidFill>
                  <a:prstClr val="black"/>
                </a:solidFill>
              </a:rPr>
              <a:t>Keep all reagent bottles uncontaminated!</a:t>
            </a:r>
            <a:r>
              <a:rPr lang="en-US" sz="1200" dirty="0">
                <a:solidFill>
                  <a:prstClr val="black"/>
                </a:solidFill>
              </a:rPr>
              <a:t> Never take a reagent bottle to your desk. Bring a labeled container to the reagent shelf and take only as much of the reagent as you will need. Never insert a pipette, medicine dropper, or spatula into a reagent bottle. Recap the bottle. Your instructor will demonstrate how to pour liquids and solids out of reagent bottles easily and safely. If you do take too much, share with another student, or if that is not possible, ask the instructor for </a:t>
            </a:r>
            <a:br>
              <a:rPr lang="en-US" sz="1200" dirty="0">
                <a:solidFill>
                  <a:prstClr val="black"/>
                </a:solidFill>
              </a:rPr>
            </a:br>
            <a:r>
              <a:rPr lang="en-US" sz="1200" dirty="0">
                <a:solidFill>
                  <a:prstClr val="black"/>
                </a:solidFill>
              </a:rPr>
              <a:t>correct disposal methods. Also ask about correct spill cleanup procedure.  </a:t>
            </a:r>
            <a:r>
              <a:rPr lang="en-US" sz="1200" b="1" dirty="0">
                <a:solidFill>
                  <a:prstClr val="black"/>
                </a:solidFill>
              </a:rPr>
              <a:t>Never put extra reagents back in the original containers!</a:t>
            </a:r>
            <a:endParaRPr lang="en-US" sz="1200" b="1" dirty="0">
              <a:solidFill>
                <a:prstClr val="black"/>
              </a:solidFill>
            </a:endParaRPr>
          </a:p>
        </p:txBody>
      </p:sp>
      <p:sp>
        <p:nvSpPr>
          <p:cNvPr id="14" name="TextBox 13"/>
          <p:cNvSpPr txBox="1"/>
          <p:nvPr/>
        </p:nvSpPr>
        <p:spPr>
          <a:xfrm>
            <a:off x="0" y="4361065"/>
            <a:ext cx="6858000" cy="757130"/>
          </a:xfrm>
          <a:prstGeom prst="rect">
            <a:avLst/>
          </a:prstGeom>
          <a:noFill/>
        </p:spPr>
        <p:txBody>
          <a:bodyPr wrap="square" rtlCol="0">
            <a:spAutoFit/>
          </a:bodyPr>
          <a:lstStyle/>
          <a:p>
            <a:pPr marL="111125" indent="-111125">
              <a:lnSpc>
                <a:spcPct val="90000"/>
              </a:lnSpc>
              <a:buFont typeface="Arial" pitchFamily="34" charset="0"/>
              <a:buChar char="•"/>
            </a:pPr>
            <a:r>
              <a:rPr lang="en-US" sz="1200" b="1" dirty="0">
                <a:solidFill>
                  <a:prstClr val="black"/>
                </a:solidFill>
              </a:rPr>
              <a:t>Read safety precautions</a:t>
            </a:r>
            <a:r>
              <a:rPr lang="en-US" sz="1200" dirty="0">
                <a:solidFill>
                  <a:prstClr val="black"/>
                </a:solidFill>
              </a:rPr>
              <a:t> on the label and on the board.</a:t>
            </a:r>
            <a:r>
              <a:rPr lang="en-US" sz="1200" b="1" dirty="0">
                <a:solidFill>
                  <a:prstClr val="black"/>
                </a:solidFill>
              </a:rPr>
              <a:t> Assume all chemicals are poisonous</a:t>
            </a:r>
            <a:r>
              <a:rPr lang="en-US" sz="1200" dirty="0">
                <a:solidFill>
                  <a:prstClr val="black"/>
                </a:solidFill>
              </a:rPr>
              <a:t>; never taste them. Chemicals causing skin burns or giving off poisonous vapors will be carefully labeled for you. Use them with extra caution. Some chemicals are stored (and dispensed) under the exhaust hood to expel poisonous vapors.  Do not remove these bottles from the hood. </a:t>
            </a:r>
            <a:endParaRPr lang="en-US" sz="1200" dirty="0">
              <a:solidFill>
                <a:prstClr val="black"/>
              </a:solidFill>
            </a:endParaRPr>
          </a:p>
        </p:txBody>
      </p:sp>
      <p:pic>
        <p:nvPicPr>
          <p:cNvPr id="88071" name="Picture 7" descr="E:\ChemistryLand\CHM107LLhybrid\1. Lab Orientation\UVlaserPointer.jpg"/>
          <p:cNvPicPr>
            <a:picLocks noChangeAspect="1" noChangeArrowheads="1"/>
          </p:cNvPicPr>
          <p:nvPr/>
        </p:nvPicPr>
        <p:blipFill>
          <a:blip r:embed="rId4" cstate="print"/>
          <a:srcRect/>
          <a:stretch>
            <a:fillRect/>
          </a:stretch>
        </p:blipFill>
        <p:spPr bwMode="auto">
          <a:xfrm rot="5400000">
            <a:off x="3157063" y="8076223"/>
            <a:ext cx="251142" cy="1734784"/>
          </a:xfrm>
          <a:prstGeom prst="rect">
            <a:avLst/>
          </a:prstGeom>
          <a:noFill/>
        </p:spPr>
      </p:pic>
      <p:sp>
        <p:nvSpPr>
          <p:cNvPr id="16" name="Diamond 15"/>
          <p:cNvSpPr/>
          <p:nvPr/>
        </p:nvSpPr>
        <p:spPr>
          <a:xfrm>
            <a:off x="5414858" y="659339"/>
            <a:ext cx="962952" cy="962952"/>
          </a:xfrm>
          <a:prstGeom prst="diamond">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en-US" sz="1200" b="1" dirty="0">
                <a:solidFill>
                  <a:prstClr val="white"/>
                </a:solidFill>
              </a:rPr>
              <a:t>Fire Hazard</a:t>
            </a:r>
            <a:endParaRPr lang="en-US" sz="1200" b="1" dirty="0">
              <a:solidFill>
                <a:prstClr val="white"/>
              </a:solidFill>
            </a:endParaRPr>
          </a:p>
        </p:txBody>
      </p:sp>
      <p:sp>
        <p:nvSpPr>
          <p:cNvPr id="17" name="Diamond 16"/>
          <p:cNvSpPr/>
          <p:nvPr/>
        </p:nvSpPr>
        <p:spPr>
          <a:xfrm>
            <a:off x="4929602" y="1145779"/>
            <a:ext cx="962952" cy="962952"/>
          </a:xfrm>
          <a:prstGeom prst="diamond">
            <a:avLst/>
          </a:prstGeom>
          <a:solidFill>
            <a:srgbClr val="0000C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r>
              <a:rPr lang="en-US" sz="1200" b="1" dirty="0">
                <a:solidFill>
                  <a:prstClr val="white"/>
                </a:solidFill>
              </a:rPr>
              <a:t>Health</a:t>
            </a:r>
            <a:endParaRPr lang="en-US" sz="1200" b="1" dirty="0">
              <a:solidFill>
                <a:prstClr val="white"/>
              </a:solidFill>
            </a:endParaRPr>
          </a:p>
        </p:txBody>
      </p:sp>
      <p:sp>
        <p:nvSpPr>
          <p:cNvPr id="18" name="Diamond 17"/>
          <p:cNvSpPr/>
          <p:nvPr/>
        </p:nvSpPr>
        <p:spPr>
          <a:xfrm>
            <a:off x="5902192" y="1145779"/>
            <a:ext cx="962952" cy="962952"/>
          </a:xfrm>
          <a:prstGeom prst="diamond">
            <a:avLst/>
          </a:prstGeom>
          <a:solidFill>
            <a:srgbClr val="FFFA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endParaRPr lang="en-US" sz="1200" spc="-50" dirty="0">
              <a:solidFill>
                <a:sysClr val="windowText" lastClr="000000"/>
              </a:solidFill>
            </a:endParaRPr>
          </a:p>
        </p:txBody>
      </p:sp>
      <p:sp>
        <p:nvSpPr>
          <p:cNvPr id="19" name="Diamond 18"/>
          <p:cNvSpPr/>
          <p:nvPr/>
        </p:nvSpPr>
        <p:spPr>
          <a:xfrm>
            <a:off x="5414858" y="1631265"/>
            <a:ext cx="962952" cy="962952"/>
          </a:xfrm>
          <a:prstGeom prst="diamond">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80000"/>
              </a:lnSpc>
            </a:pPr>
            <a:endParaRPr lang="en-US" sz="1200" spc="-50" dirty="0">
              <a:solidFill>
                <a:sysClr val="windowText" lastClr="000000"/>
              </a:solidFill>
            </a:endParaRPr>
          </a:p>
        </p:txBody>
      </p:sp>
      <p:sp>
        <p:nvSpPr>
          <p:cNvPr id="20" name="TextBox 19"/>
          <p:cNvSpPr txBox="1"/>
          <p:nvPr/>
        </p:nvSpPr>
        <p:spPr>
          <a:xfrm>
            <a:off x="5989828" y="1476943"/>
            <a:ext cx="766878" cy="299184"/>
          </a:xfrm>
          <a:prstGeom prst="rect">
            <a:avLst/>
          </a:prstGeom>
          <a:noFill/>
        </p:spPr>
        <p:txBody>
          <a:bodyPr wrap="square" lIns="0" tIns="0" rIns="0" bIns="0" rtlCol="0">
            <a:spAutoFit/>
          </a:bodyPr>
          <a:lstStyle/>
          <a:p>
            <a:pPr algn="ctr">
              <a:lnSpc>
                <a:spcPct val="80000"/>
              </a:lnSpc>
            </a:pPr>
            <a:r>
              <a:rPr lang="en-US" sz="1200" b="1" dirty="0">
                <a:solidFill>
                  <a:prstClr val="black"/>
                </a:solidFill>
              </a:rPr>
              <a:t>Reactivity</a:t>
            </a:r>
          </a:p>
          <a:p>
            <a:pPr algn="ctr">
              <a:lnSpc>
                <a:spcPct val="80000"/>
              </a:lnSpc>
            </a:pPr>
            <a:r>
              <a:rPr lang="en-US" sz="1200" spc="-50" dirty="0">
                <a:solidFill>
                  <a:prstClr val="black"/>
                </a:solidFill>
              </a:rPr>
              <a:t>(explosive)</a:t>
            </a:r>
            <a:endParaRPr lang="en-US" sz="1200" spc="-50" dirty="0">
              <a:solidFill>
                <a:prstClr val="black"/>
              </a:solidFill>
            </a:endParaRPr>
          </a:p>
        </p:txBody>
      </p:sp>
      <p:sp>
        <p:nvSpPr>
          <p:cNvPr id="21" name="TextBox 20"/>
          <p:cNvSpPr txBox="1"/>
          <p:nvPr/>
        </p:nvSpPr>
        <p:spPr>
          <a:xfrm>
            <a:off x="5512641" y="1966622"/>
            <a:ext cx="766878" cy="295466"/>
          </a:xfrm>
          <a:prstGeom prst="rect">
            <a:avLst/>
          </a:prstGeom>
          <a:noFill/>
        </p:spPr>
        <p:txBody>
          <a:bodyPr wrap="square" lIns="0" tIns="0" rIns="0" bIns="0" rtlCol="0">
            <a:spAutoFit/>
          </a:bodyPr>
          <a:lstStyle/>
          <a:p>
            <a:pPr algn="ctr">
              <a:lnSpc>
                <a:spcPct val="80000"/>
              </a:lnSpc>
            </a:pPr>
            <a:r>
              <a:rPr lang="en-US" sz="1200" b="1" dirty="0">
                <a:solidFill>
                  <a:prstClr val="black"/>
                </a:solidFill>
              </a:rPr>
              <a:t>Specific</a:t>
            </a:r>
          </a:p>
          <a:p>
            <a:pPr algn="ctr">
              <a:lnSpc>
                <a:spcPct val="80000"/>
              </a:lnSpc>
            </a:pPr>
            <a:r>
              <a:rPr lang="en-US" sz="1200" b="1" dirty="0">
                <a:solidFill>
                  <a:prstClr val="black"/>
                </a:solidFill>
              </a:rPr>
              <a:t>Hazard</a:t>
            </a:r>
            <a:endParaRPr lang="en-US" sz="1200" spc="-50" dirty="0">
              <a:solidFill>
                <a:prstClr val="black"/>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125730" y="64361"/>
            <a:ext cx="6606540" cy="365760"/>
          </a:xfrm>
          <a:prstGeom prst="hexagon">
            <a:avLst/>
          </a:prstGeom>
          <a:gradFill flip="none" rotWithShape="1">
            <a:gsLst>
              <a:gs pos="0">
                <a:schemeClr val="bg1">
                  <a:lumMod val="75000"/>
                </a:schemeClr>
              </a:gs>
              <a:gs pos="100000">
                <a:schemeClr val="bg1"/>
              </a:gs>
            </a:gsLst>
            <a:lin ang="16200000" scaled="1"/>
            <a:tileRect/>
          </a:gradFill>
          <a:ln>
            <a:solidFill>
              <a:schemeClr val="tx1"/>
            </a:solidFill>
          </a:ln>
        </p:spPr>
        <p:txBody>
          <a:bodyPr wrap="square" lIns="0" tIns="0" rIns="0" bIns="0" rtlCol="0" anchor="ctr">
            <a:spAutoFit/>
          </a:bodyPr>
          <a:lstStyle/>
          <a:p>
            <a:pPr algn="ctr"/>
            <a:endParaRPr lang="en-US" sz="1400" b="1" i="1" dirty="0">
              <a:solidFill>
                <a:sysClr val="windowText" lastClr="000000"/>
              </a:solidFill>
              <a:latin typeface="Trajan Pro" pitchFamily="18" charset="0"/>
            </a:endParaRPr>
          </a:p>
        </p:txBody>
      </p:sp>
      <p:sp>
        <p:nvSpPr>
          <p:cNvPr id="5" name="TextBox 4"/>
          <p:cNvSpPr txBox="1"/>
          <p:nvPr/>
        </p:nvSpPr>
        <p:spPr>
          <a:xfrm>
            <a:off x="275749" y="99141"/>
            <a:ext cx="6306502" cy="276999"/>
          </a:xfrm>
          <a:prstGeom prst="rect">
            <a:avLst/>
          </a:prstGeom>
          <a:noFill/>
        </p:spPr>
        <p:txBody>
          <a:bodyPr wrap="square" lIns="0" tIns="0" rIns="0" bIns="0" rtlCol="0">
            <a:spAutoFit/>
          </a:bodyPr>
          <a:lstStyle/>
          <a:p>
            <a:pPr algn="ctr"/>
            <a:r>
              <a:rPr lang="en-US" b="1" dirty="0">
                <a:solidFill>
                  <a:prstClr val="black"/>
                </a:solidFill>
                <a:latin typeface="Trajan Pro" pitchFamily="18" charset="0"/>
              </a:rPr>
              <a:t>Lab 1:  Lab Safety: </a:t>
            </a:r>
            <a:r>
              <a:rPr lang="en-US" dirty="0">
                <a:solidFill>
                  <a:prstClr val="black"/>
                </a:solidFill>
                <a:latin typeface="Trajan Pro" pitchFamily="18" charset="0"/>
              </a:rPr>
              <a:t>Emergency &amp; First Aid</a:t>
            </a:r>
            <a:endParaRPr lang="en-US" dirty="0">
              <a:solidFill>
                <a:prstClr val="black"/>
              </a:solidFill>
            </a:endParaRPr>
          </a:p>
        </p:txBody>
      </p:sp>
      <p:sp>
        <p:nvSpPr>
          <p:cNvPr id="7" name="Rounded Rectangle 6"/>
          <p:cNvSpPr/>
          <p:nvPr/>
        </p:nvSpPr>
        <p:spPr>
          <a:xfrm>
            <a:off x="6949687" y="2499628"/>
            <a:ext cx="2194560" cy="182880"/>
          </a:xfrm>
          <a:prstGeom prst="roundRect">
            <a:avLst/>
          </a:prstGeom>
          <a:gradFill>
            <a:gsLst>
              <a:gs pos="0">
                <a:schemeClr val="bg1">
                  <a:alpha val="71000"/>
                </a:schemeClr>
              </a:gs>
              <a:gs pos="50000">
                <a:schemeClr val="bg1"/>
              </a:gs>
              <a:gs pos="100000">
                <a:schemeClr val="bg1">
                  <a:alpha val="71000"/>
                </a:schemeClr>
              </a:gs>
            </a:gsLst>
            <a:lin ang="5400000" scaled="0"/>
          </a:gra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200" b="1" dirty="0">
                <a:solidFill>
                  <a:sysClr val="windowText" lastClr="000000"/>
                </a:solidFill>
              </a:rPr>
              <a:t>Iodine fumes reveal fingerprints</a:t>
            </a:r>
          </a:p>
        </p:txBody>
      </p:sp>
      <p:sp>
        <p:nvSpPr>
          <p:cNvPr id="10" name="TextBox 9"/>
          <p:cNvSpPr txBox="1"/>
          <p:nvPr/>
        </p:nvSpPr>
        <p:spPr>
          <a:xfrm>
            <a:off x="0" y="1689810"/>
            <a:ext cx="4468633" cy="6555641"/>
          </a:xfrm>
          <a:prstGeom prst="rect">
            <a:avLst/>
          </a:prstGeom>
          <a:noFill/>
        </p:spPr>
        <p:txBody>
          <a:bodyPr wrap="square" rIns="0" rtlCol="0">
            <a:spAutoFit/>
          </a:bodyPr>
          <a:lstStyle/>
          <a:p>
            <a:pPr marL="111125" indent="-111125"/>
            <a:r>
              <a:rPr lang="en-US" sz="1200" b="1" dirty="0">
                <a:solidFill>
                  <a:prstClr val="black"/>
                </a:solidFill>
              </a:rPr>
              <a:t>Smaller Problems</a:t>
            </a:r>
          </a:p>
          <a:p>
            <a:pPr marL="111125" indent="-111125">
              <a:buFont typeface="Arial" pitchFamily="34" charset="0"/>
              <a:buChar char="•"/>
            </a:pPr>
            <a:r>
              <a:rPr lang="en-US" sz="1200" b="1" dirty="0">
                <a:solidFill>
                  <a:prstClr val="black"/>
                </a:solidFill>
              </a:rPr>
              <a:t>Small Fires:</a:t>
            </a:r>
            <a:r>
              <a:rPr lang="en-US" sz="1200" dirty="0">
                <a:solidFill>
                  <a:prstClr val="black"/>
                </a:solidFill>
              </a:rPr>
              <a:t>  Know the location and use of fire extinguishers. Read any instructions available for their use. Pull the pin before carrying the extinguisher. Squeeze the handle and direct the spray at the base of the flame.  Smaller fires may be blown out, covered with a watch glass or wet paper towel, or doused with water or sand (or other inert powders).   A person whose clothing is on fire can be wrapped in a fire blanket or held under the safety shower.  They can also use the Stop, Drop and Roll method.</a:t>
            </a:r>
          </a:p>
          <a:p>
            <a:pPr marL="111125" indent="-111125">
              <a:buFont typeface="Arial" pitchFamily="34" charset="0"/>
              <a:buChar char="•"/>
            </a:pPr>
            <a:r>
              <a:rPr lang="en-US" sz="1200" b="1" dirty="0">
                <a:solidFill>
                  <a:prstClr val="black"/>
                </a:solidFill>
              </a:rPr>
              <a:t>Chemicals in the Eye:</a:t>
            </a:r>
            <a:r>
              <a:rPr lang="en-US" sz="1200" dirty="0">
                <a:solidFill>
                  <a:prstClr val="black"/>
                </a:solidFill>
              </a:rPr>
              <a:t>  Get to the eyewash </a:t>
            </a:r>
            <a:r>
              <a:rPr lang="en-US" sz="1200" dirty="0">
                <a:solidFill>
                  <a:srgbClr val="C00000"/>
                </a:solidFill>
              </a:rPr>
              <a:t>FAST</a:t>
            </a:r>
            <a:r>
              <a:rPr lang="en-US" sz="1200" dirty="0">
                <a:solidFill>
                  <a:prstClr val="black"/>
                </a:solidFill>
              </a:rPr>
              <a:t>; don't wait to decide whether or not the chemical is harmful. Hold your face in the eyewash with both eyes open for at least 15 minutes. Have another student summon the instructor or stockroom personnel (note: this much exposure to cold water may result in temporarily-blurred vision but is necessary for complete chemical removal) </a:t>
            </a:r>
          </a:p>
          <a:p>
            <a:pPr marL="111125" indent="-111125">
              <a:buFont typeface="Arial" pitchFamily="34" charset="0"/>
              <a:buChar char="•"/>
            </a:pPr>
            <a:r>
              <a:rPr lang="en-US" sz="1200" b="1" dirty="0">
                <a:solidFill>
                  <a:prstClr val="black"/>
                </a:solidFill>
              </a:rPr>
              <a:t>Chemicals on your skin</a:t>
            </a:r>
            <a:r>
              <a:rPr lang="en-US" sz="1200" dirty="0">
                <a:solidFill>
                  <a:prstClr val="black"/>
                </a:solidFill>
              </a:rPr>
              <a:t>: Wash them off with plenty of water. Let the water run for several minutes. If chemicals spill on your clothes or shoes, rinse them too. For large chemical spills use the safety shower. Note: It is good practice to wash your hands before leaving lab.  Small amounts of chemicals can stain skin or cause irritation later.</a:t>
            </a:r>
          </a:p>
          <a:p>
            <a:pPr marL="111125" indent="-111125">
              <a:buFont typeface="Arial" pitchFamily="34" charset="0"/>
              <a:buChar char="•"/>
            </a:pPr>
            <a:r>
              <a:rPr lang="en-US" sz="1200" b="1" dirty="0">
                <a:solidFill>
                  <a:prstClr val="black"/>
                </a:solidFill>
              </a:rPr>
              <a:t>Cuts:</a:t>
            </a:r>
            <a:r>
              <a:rPr lang="en-US" sz="1200" dirty="0">
                <a:solidFill>
                  <a:prstClr val="black"/>
                </a:solidFill>
              </a:rPr>
              <a:t>  Do not attempt to remove glass from the cut. It may shatter into smaller pieces. If there is no glass in the cut, stop the blood flow by direct pressure on the wound. For small cuts, rinse with water. </a:t>
            </a:r>
          </a:p>
          <a:p>
            <a:pPr marL="111125" indent="-111125">
              <a:buFont typeface="Arial" pitchFamily="34" charset="0"/>
              <a:buChar char="•"/>
            </a:pPr>
            <a:r>
              <a:rPr lang="en-US" sz="1200" b="1" dirty="0">
                <a:solidFill>
                  <a:prstClr val="black"/>
                </a:solidFill>
              </a:rPr>
              <a:t>Burns:</a:t>
            </a:r>
            <a:r>
              <a:rPr lang="en-US" sz="1200" dirty="0">
                <a:solidFill>
                  <a:prstClr val="black"/>
                </a:solidFill>
              </a:rPr>
              <a:t> Immerse the burn in cold water. Notify your instructor immediately. For first-degree burns (reddened skin) keep the burn in cold water until the pain is no longer noticed. Second or third degree burns require medical attention.</a:t>
            </a:r>
            <a:br>
              <a:rPr lang="en-US" sz="1200" dirty="0">
                <a:solidFill>
                  <a:prstClr val="black"/>
                </a:solidFill>
              </a:rPr>
            </a:br>
            <a:endParaRPr lang="en-US" sz="1200" dirty="0">
              <a:solidFill>
                <a:prstClr val="black"/>
              </a:solidFill>
            </a:endParaRPr>
          </a:p>
          <a:p>
            <a:pPr marL="111125" indent="-111125"/>
            <a:r>
              <a:rPr lang="en-US" sz="1200" b="1" dirty="0">
                <a:solidFill>
                  <a:prstClr val="black"/>
                </a:solidFill>
              </a:rPr>
              <a:t>General Comments </a:t>
            </a:r>
          </a:p>
          <a:p>
            <a:pPr marL="111125" indent="-111125">
              <a:buFont typeface="Arial" pitchFamily="34" charset="0"/>
              <a:buChar char="•"/>
            </a:pPr>
            <a:r>
              <a:rPr lang="en-US" sz="1200" dirty="0">
                <a:solidFill>
                  <a:prstClr val="black"/>
                </a:solidFill>
              </a:rPr>
              <a:t>Report all injuries to the instructor as soon as possible. </a:t>
            </a:r>
          </a:p>
          <a:p>
            <a:pPr marL="111125" indent="-111125">
              <a:buFont typeface="Arial" pitchFamily="34" charset="0"/>
              <a:buChar char="•"/>
            </a:pPr>
            <a:r>
              <a:rPr lang="en-US" sz="1200" dirty="0">
                <a:solidFill>
                  <a:prstClr val="black"/>
                </a:solidFill>
              </a:rPr>
              <a:t>Take the initiative to help students involved in accidents. People often panic and must be led to safety showers, eyewashes, etc. </a:t>
            </a:r>
          </a:p>
          <a:p>
            <a:pPr marL="111125" indent="-111125">
              <a:buFont typeface="Arial" pitchFamily="34" charset="0"/>
              <a:buChar char="•"/>
            </a:pPr>
            <a:r>
              <a:rPr lang="en-US" sz="1200" dirty="0">
                <a:solidFill>
                  <a:prstClr val="black"/>
                </a:solidFill>
              </a:rPr>
              <a:t>Be sure that you have a signed emergency card on file with the stockroom. </a:t>
            </a:r>
            <a:endParaRPr lang="en-US" sz="1200" dirty="0">
              <a:solidFill>
                <a:prstClr val="black"/>
              </a:solidFill>
            </a:endParaRPr>
          </a:p>
        </p:txBody>
      </p:sp>
      <p:pic>
        <p:nvPicPr>
          <p:cNvPr id="119810" name="Picture 2" descr="http://www.selectsafetysales.com/images/design2014/SpeakmanAction.jpg"/>
          <p:cNvPicPr>
            <a:picLocks noChangeAspect="1" noChangeArrowheads="1"/>
          </p:cNvPicPr>
          <p:nvPr/>
        </p:nvPicPr>
        <p:blipFill>
          <a:blip r:embed="rId2" cstate="print"/>
          <a:srcRect/>
          <a:stretch>
            <a:fillRect/>
          </a:stretch>
        </p:blipFill>
        <p:spPr bwMode="auto">
          <a:xfrm>
            <a:off x="4482847" y="3489816"/>
            <a:ext cx="2381416" cy="1357050"/>
          </a:xfrm>
          <a:prstGeom prst="rect">
            <a:avLst/>
          </a:prstGeom>
          <a:noFill/>
        </p:spPr>
      </p:pic>
      <p:sp>
        <p:nvSpPr>
          <p:cNvPr id="13" name="TextBox 12"/>
          <p:cNvSpPr txBox="1"/>
          <p:nvPr/>
        </p:nvSpPr>
        <p:spPr>
          <a:xfrm>
            <a:off x="0" y="458083"/>
            <a:ext cx="6858000" cy="1231106"/>
          </a:xfrm>
          <a:prstGeom prst="rect">
            <a:avLst/>
          </a:prstGeom>
          <a:noFill/>
        </p:spPr>
        <p:txBody>
          <a:bodyPr wrap="square" rIns="0" rtlCol="0">
            <a:spAutoFit/>
          </a:bodyPr>
          <a:lstStyle/>
          <a:p>
            <a:pPr algn="ctr"/>
            <a:r>
              <a:rPr lang="en-US" sz="1400" b="1" dirty="0">
                <a:solidFill>
                  <a:prstClr val="black"/>
                </a:solidFill>
              </a:rPr>
              <a:t> Emergency and First Aid Procedures</a:t>
            </a:r>
          </a:p>
          <a:p>
            <a:pPr marL="111125" indent="-111125"/>
            <a:r>
              <a:rPr lang="en-US" sz="1200" dirty="0">
                <a:solidFill>
                  <a:prstClr val="black"/>
                </a:solidFill>
              </a:rPr>
              <a:t>Notify your instructor or other chemistry department employee of any accident, no matter how large or small the problem appears to be. </a:t>
            </a:r>
          </a:p>
          <a:p>
            <a:pPr marL="111125" indent="-111125"/>
            <a:r>
              <a:rPr lang="en-US" sz="1200" b="1" dirty="0">
                <a:solidFill>
                  <a:prstClr val="black"/>
                </a:solidFill>
              </a:rPr>
              <a:t>Serious or Life-Threatening Emergencies </a:t>
            </a:r>
          </a:p>
          <a:p>
            <a:pPr marL="111125" indent="-111125">
              <a:buFont typeface="Arial" pitchFamily="34" charset="0"/>
              <a:buChar char="•"/>
            </a:pPr>
            <a:r>
              <a:rPr lang="en-US" sz="1200" dirty="0">
                <a:solidFill>
                  <a:prstClr val="black"/>
                </a:solidFill>
              </a:rPr>
              <a:t>Use stockroom phone.  Dial Security at 57254 or Dial 9 then 911.    Your location is : Phoenix College "C" Building N.W. Corner of 11th Ave. &amp; Thomas </a:t>
            </a:r>
            <a:endParaRPr lang="en-US" sz="1200" dirty="0">
              <a:solidFill>
                <a:prstClr val="black"/>
              </a:solidFill>
            </a:endParaRPr>
          </a:p>
        </p:txBody>
      </p:sp>
      <p:pic>
        <p:nvPicPr>
          <p:cNvPr id="14" name="Picture 5" descr="http://www.bearingnews.org/wp-content/uploads/2011/11/fire.jpg"/>
          <p:cNvPicPr>
            <a:picLocks noChangeAspect="1" noChangeArrowheads="1"/>
          </p:cNvPicPr>
          <p:nvPr/>
        </p:nvPicPr>
        <p:blipFill>
          <a:blip r:embed="rId3" cstate="print"/>
          <a:srcRect/>
          <a:stretch>
            <a:fillRect/>
          </a:stretch>
        </p:blipFill>
        <p:spPr bwMode="auto">
          <a:xfrm flipH="1">
            <a:off x="4496844" y="1477030"/>
            <a:ext cx="2377440" cy="1981200"/>
          </a:xfrm>
          <a:prstGeom prst="rect">
            <a:avLst/>
          </a:prstGeom>
          <a:noFill/>
        </p:spPr>
      </p:pic>
      <p:pic>
        <p:nvPicPr>
          <p:cNvPr id="119812" name="Picture 4" descr="http://www.safetypartnersltd.com/wp-content/uploads/2013/12/Combo-Shower-working-6-Mar04-RGB-800px-72dpi.jpg"/>
          <p:cNvPicPr>
            <a:picLocks noChangeAspect="1" noChangeArrowheads="1"/>
          </p:cNvPicPr>
          <p:nvPr/>
        </p:nvPicPr>
        <p:blipFill>
          <a:blip r:embed="rId4" cstate="print"/>
          <a:srcRect/>
          <a:stretch>
            <a:fillRect/>
          </a:stretch>
        </p:blipFill>
        <p:spPr bwMode="auto">
          <a:xfrm>
            <a:off x="4484318" y="4872921"/>
            <a:ext cx="2373682" cy="295820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exagon 3"/>
          <p:cNvSpPr/>
          <p:nvPr/>
        </p:nvSpPr>
        <p:spPr>
          <a:xfrm>
            <a:off x="125730" y="64361"/>
            <a:ext cx="6606540" cy="365760"/>
          </a:xfrm>
          <a:prstGeom prst="hexagon">
            <a:avLst/>
          </a:prstGeom>
          <a:gradFill flip="none" rotWithShape="1">
            <a:gsLst>
              <a:gs pos="0">
                <a:schemeClr val="bg1">
                  <a:lumMod val="75000"/>
                </a:schemeClr>
              </a:gs>
              <a:gs pos="100000">
                <a:schemeClr val="bg1"/>
              </a:gs>
            </a:gsLst>
            <a:lin ang="16200000" scaled="1"/>
            <a:tileRect/>
          </a:gradFill>
          <a:ln>
            <a:solidFill>
              <a:schemeClr val="tx1"/>
            </a:solidFill>
          </a:ln>
        </p:spPr>
        <p:txBody>
          <a:bodyPr wrap="square" lIns="0" tIns="0" rIns="0" bIns="0" rtlCol="0" anchor="ctr">
            <a:spAutoFit/>
          </a:bodyPr>
          <a:lstStyle/>
          <a:p>
            <a:pPr algn="ctr"/>
            <a:endParaRPr lang="en-US" sz="1400" b="1" i="1" dirty="0">
              <a:solidFill>
                <a:sysClr val="windowText" lastClr="000000"/>
              </a:solidFill>
              <a:latin typeface="Trajan Pro" pitchFamily="18" charset="0"/>
            </a:endParaRPr>
          </a:p>
        </p:txBody>
      </p:sp>
      <p:sp>
        <p:nvSpPr>
          <p:cNvPr id="5" name="TextBox 4"/>
          <p:cNvSpPr txBox="1"/>
          <p:nvPr/>
        </p:nvSpPr>
        <p:spPr>
          <a:xfrm>
            <a:off x="275749" y="99141"/>
            <a:ext cx="6306502" cy="276999"/>
          </a:xfrm>
          <a:prstGeom prst="rect">
            <a:avLst/>
          </a:prstGeom>
          <a:noFill/>
        </p:spPr>
        <p:txBody>
          <a:bodyPr wrap="square" lIns="0" tIns="0" rIns="0" bIns="0" rtlCol="0">
            <a:spAutoFit/>
          </a:bodyPr>
          <a:lstStyle/>
          <a:p>
            <a:pPr algn="ctr"/>
            <a:r>
              <a:rPr lang="en-US" b="1" dirty="0">
                <a:solidFill>
                  <a:prstClr val="black"/>
                </a:solidFill>
                <a:latin typeface="Trajan Pro" pitchFamily="18" charset="0"/>
              </a:rPr>
              <a:t>Lab 1:  Stockroom Policies</a:t>
            </a:r>
            <a:endParaRPr lang="en-US" dirty="0">
              <a:solidFill>
                <a:prstClr val="black"/>
              </a:solidFill>
            </a:endParaRPr>
          </a:p>
        </p:txBody>
      </p:sp>
      <p:sp>
        <p:nvSpPr>
          <p:cNvPr id="13" name="TextBox 12"/>
          <p:cNvSpPr txBox="1"/>
          <p:nvPr/>
        </p:nvSpPr>
        <p:spPr>
          <a:xfrm>
            <a:off x="0" y="458083"/>
            <a:ext cx="6858000" cy="7632859"/>
          </a:xfrm>
          <a:prstGeom prst="rect">
            <a:avLst/>
          </a:prstGeom>
          <a:noFill/>
        </p:spPr>
        <p:txBody>
          <a:bodyPr wrap="square" rIns="0" rtlCol="0">
            <a:spAutoFit/>
          </a:bodyPr>
          <a:lstStyle/>
          <a:p>
            <a:pPr algn="ctr"/>
            <a:r>
              <a:rPr lang="en-US" sz="1600" b="1" dirty="0">
                <a:solidFill>
                  <a:prstClr val="black"/>
                </a:solidFill>
              </a:rPr>
              <a:t>Stockroom Policies</a:t>
            </a:r>
          </a:p>
          <a:p>
            <a:pPr marL="111125" indent="-111125"/>
            <a:r>
              <a:rPr lang="en-US" sz="1400" b="1" dirty="0">
                <a:solidFill>
                  <a:prstClr val="black"/>
                </a:solidFill>
              </a:rPr>
              <a:t>Lab Lockers and Equipment</a:t>
            </a:r>
          </a:p>
          <a:p>
            <a:pPr marL="227013" indent="-227013"/>
            <a:r>
              <a:rPr lang="en-US" sz="1200" b="1" dirty="0">
                <a:solidFill>
                  <a:prstClr val="black"/>
                </a:solidFill>
              </a:rPr>
              <a:t>Check-in:</a:t>
            </a:r>
            <a:r>
              <a:rPr lang="en-US" sz="1200" dirty="0">
                <a:solidFill>
                  <a:prstClr val="black"/>
                </a:solidFill>
              </a:rPr>
              <a:t> You will be assigned a lab locker stocked with equipment you will need during the semester. Your locker will be your own, or you may need to share it with a lab partner from your class. Check the equipment against the inventory form at the end of this book and initial each item present and in good condition. List all missing items on a piece of paper, have your instructor initial the paper, and present it to the stockroom in exchange for the required equipment. </a:t>
            </a:r>
            <a:r>
              <a:rPr lang="en-US" sz="1200" b="1" dirty="0">
                <a:solidFill>
                  <a:prstClr val="black"/>
                </a:solidFill>
              </a:rPr>
              <a:t>YOU ARE NOW RESPONSIBLE FOR ALL EQUIPMENT IN YOUR LAB LOCKER</a:t>
            </a:r>
            <a:r>
              <a:rPr lang="en-US" sz="1200" dirty="0">
                <a:solidFill>
                  <a:prstClr val="black"/>
                </a:solidFill>
              </a:rPr>
              <a:t> and for remembering the combination to your lock. </a:t>
            </a:r>
          </a:p>
          <a:p>
            <a:pPr marL="111125" indent="-111125"/>
            <a:endParaRPr lang="en-US" sz="1200" dirty="0">
              <a:solidFill>
                <a:prstClr val="black"/>
              </a:solidFill>
            </a:endParaRPr>
          </a:p>
          <a:p>
            <a:pPr marL="111125" indent="-111125"/>
            <a:r>
              <a:rPr lang="en-US" sz="1200" dirty="0">
                <a:solidFill>
                  <a:prstClr val="black"/>
                </a:solidFill>
              </a:rPr>
              <a:t>As part of the check-in procedure, read the attached safety rules and regulations. Fill out the emergency card. Learn the location and proper use of first aid equipment and fire extinguishers. </a:t>
            </a:r>
          </a:p>
          <a:p>
            <a:pPr marL="111125" indent="-111125"/>
            <a:endParaRPr lang="en-US" sz="1200" dirty="0">
              <a:solidFill>
                <a:prstClr val="black"/>
              </a:solidFill>
            </a:endParaRPr>
          </a:p>
          <a:p>
            <a:pPr marL="227013" indent="-227013"/>
            <a:r>
              <a:rPr lang="en-US" sz="1200" b="1" dirty="0">
                <a:solidFill>
                  <a:prstClr val="black"/>
                </a:solidFill>
              </a:rPr>
              <a:t>Check-out:</a:t>
            </a:r>
            <a:r>
              <a:rPr lang="en-US" sz="1200" dirty="0">
                <a:solidFill>
                  <a:prstClr val="black"/>
                </a:solidFill>
              </a:rPr>
              <a:t> You must check out of your locker whether you complete the course, drop the course, or withdraw from school!   Failure to check out of lab will result in an “F” for the course, a $10.00 fine, and a hold on future registration and transcript requests. Any additional charges for breakage,  equipment cleanup, or missing equipment will be added to your bill.   Normally, checkout should be completed with your regular lab class under the direction of your instructor.    No drop slips will be signed unless you have checked out of lab. </a:t>
            </a:r>
          </a:p>
          <a:p>
            <a:pPr marL="111125" indent="-111125"/>
            <a:endParaRPr lang="en-US" sz="1200" dirty="0">
              <a:solidFill>
                <a:prstClr val="black"/>
              </a:solidFill>
            </a:endParaRPr>
          </a:p>
          <a:p>
            <a:pPr marL="227013" indent="-227013"/>
            <a:r>
              <a:rPr lang="en-US" sz="1200" b="1" dirty="0">
                <a:solidFill>
                  <a:prstClr val="black"/>
                </a:solidFill>
              </a:rPr>
              <a:t>Fees: </a:t>
            </a:r>
            <a:r>
              <a:rPr lang="en-US" sz="1200" dirty="0">
                <a:solidFill>
                  <a:prstClr val="black"/>
                </a:solidFill>
              </a:rPr>
              <a:t> The following fees may be charged: </a:t>
            </a:r>
          </a:p>
          <a:p>
            <a:pPr marL="339725" indent="-112713">
              <a:buFont typeface="Arial" pitchFamily="34" charset="0"/>
              <a:buChar char="•"/>
            </a:pPr>
            <a:r>
              <a:rPr lang="en-US" sz="1200" dirty="0">
                <a:solidFill>
                  <a:prstClr val="black"/>
                </a:solidFill>
              </a:rPr>
              <a:t>Replacement cost for broken glassware or equipment. </a:t>
            </a:r>
          </a:p>
          <a:p>
            <a:pPr marL="339725" indent="-112713">
              <a:buFont typeface="Arial" pitchFamily="34" charset="0"/>
              <a:buChar char="•"/>
            </a:pPr>
            <a:r>
              <a:rPr lang="en-US" sz="1200" dirty="0">
                <a:solidFill>
                  <a:prstClr val="black"/>
                </a:solidFill>
              </a:rPr>
              <a:t>Replacement cost for missing glassware or equipment (for example, leaving these at home and not returning them).</a:t>
            </a:r>
          </a:p>
          <a:p>
            <a:pPr marL="339725" indent="-112713">
              <a:buFont typeface="Arial" pitchFamily="34" charset="0"/>
              <a:buChar char="•"/>
            </a:pPr>
            <a:r>
              <a:rPr lang="en-US" sz="1200" dirty="0">
                <a:solidFill>
                  <a:prstClr val="black"/>
                </a:solidFill>
              </a:rPr>
              <a:t>25 cents for looking up your locker combination. </a:t>
            </a:r>
          </a:p>
          <a:p>
            <a:pPr marL="111125" indent="-111125"/>
            <a:endParaRPr lang="en-US" sz="1200" dirty="0">
              <a:solidFill>
                <a:prstClr val="black"/>
              </a:solidFill>
            </a:endParaRPr>
          </a:p>
          <a:p>
            <a:pPr marL="111125" indent="-111125"/>
            <a:r>
              <a:rPr lang="en-US" sz="1200" dirty="0">
                <a:solidFill>
                  <a:prstClr val="black"/>
                </a:solidFill>
              </a:rPr>
              <a:t>Note: You are required to obtain goggles and keep them in your lab locker. </a:t>
            </a:r>
          </a:p>
          <a:p>
            <a:pPr marL="111125" indent="-111125"/>
            <a:endParaRPr lang="en-US" sz="1200" dirty="0">
              <a:solidFill>
                <a:prstClr val="black"/>
              </a:solidFill>
            </a:endParaRPr>
          </a:p>
          <a:p>
            <a:pPr marL="111125" indent="-111125"/>
            <a:r>
              <a:rPr lang="en-US" sz="1400" b="1" dirty="0">
                <a:solidFill>
                  <a:prstClr val="black"/>
                </a:solidFill>
              </a:rPr>
              <a:t>Special Equipment and Unknowns</a:t>
            </a:r>
          </a:p>
          <a:p>
            <a:pPr marL="227013"/>
            <a:r>
              <a:rPr lang="en-US" sz="1200" dirty="0">
                <a:solidFill>
                  <a:prstClr val="black"/>
                </a:solidFill>
              </a:rPr>
              <a:t> Equipment that is used only for one lab period is checked out through the stockroom window and brought back (properly washed) before the end of the lab period. Unknown solutions and solids are handled in the same way. Be sure to record your unknown number on your lab report and on the sheet in the stockroom window. </a:t>
            </a:r>
          </a:p>
          <a:p>
            <a:pPr marL="227013"/>
            <a:endParaRPr lang="en-US" sz="1200" dirty="0">
              <a:solidFill>
                <a:prstClr val="black"/>
              </a:solidFill>
            </a:endParaRPr>
          </a:p>
          <a:p>
            <a:pPr marL="111125" indent="-111125"/>
            <a:r>
              <a:rPr lang="en-US" sz="1400" b="1" dirty="0">
                <a:solidFill>
                  <a:prstClr val="black"/>
                </a:solidFill>
              </a:rPr>
              <a:t>Makeup Labs </a:t>
            </a:r>
          </a:p>
          <a:p>
            <a:pPr marL="227013"/>
            <a:r>
              <a:rPr lang="en-US" sz="1200" dirty="0">
                <a:solidFill>
                  <a:prstClr val="black"/>
                </a:solidFill>
              </a:rPr>
              <a:t>You are responsible for notifying your instructor before (or at worst immediately after) you miss a lab. Your instructor and stockroom personnel will determine if you can make up the lab.  </a:t>
            </a:r>
          </a:p>
          <a:p>
            <a:pPr marL="227013"/>
            <a:endParaRPr lang="en-US" sz="1200" dirty="0">
              <a:solidFill>
                <a:prstClr val="black"/>
              </a:solidFill>
            </a:endParaRPr>
          </a:p>
          <a:p>
            <a:pPr marL="227013"/>
            <a:r>
              <a:rPr lang="en-US" sz="1200" b="1" dirty="0">
                <a:solidFill>
                  <a:prstClr val="black"/>
                </a:solidFill>
              </a:rPr>
              <a:t>There will be no unscheduled or unsupervised lab work! </a:t>
            </a:r>
          </a:p>
          <a:p>
            <a:pPr marL="227013"/>
            <a:endParaRPr lang="en-US" sz="1200" b="1" dirty="0">
              <a:solidFill>
                <a:prstClr val="black"/>
              </a:solidFill>
            </a:endParaRPr>
          </a:p>
          <a:p>
            <a:pPr marL="227013"/>
            <a:endParaRPr lang="en-US" sz="1200" b="1" dirty="0">
              <a:solidFill>
                <a:prstClr val="black"/>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1803</Words>
  <Application>Microsoft Office PowerPoint</Application>
  <PresentationFormat>On-screen Show (4:3)</PresentationFormat>
  <Paragraphs>100</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1_Office Theme</vt:lpstr>
      <vt:lpstr>Slide 1</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 Costello</dc:creator>
  <cp:lastModifiedBy>Ken Costello</cp:lastModifiedBy>
  <cp:revision>2</cp:revision>
  <dcterms:created xsi:type="dcterms:W3CDTF">2016-02-01T05:14:18Z</dcterms:created>
  <dcterms:modified xsi:type="dcterms:W3CDTF">2016-02-01T05:16:33Z</dcterms:modified>
</cp:coreProperties>
</file>